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310" r:id="rId2"/>
    <p:sldId id="257" r:id="rId3"/>
    <p:sldId id="258" r:id="rId4"/>
    <p:sldId id="259" r:id="rId5"/>
    <p:sldId id="261" r:id="rId6"/>
    <p:sldId id="311" r:id="rId7"/>
    <p:sldId id="312" r:id="rId8"/>
    <p:sldId id="313" r:id="rId9"/>
    <p:sldId id="314" r:id="rId10"/>
    <p:sldId id="316" r:id="rId11"/>
    <p:sldId id="318" r:id="rId12"/>
    <p:sldId id="319" r:id="rId13"/>
  </p:sldIdLst>
  <p:sldSz cx="9144000" cy="5143500" type="screen16x9"/>
  <p:notesSz cx="6858000" cy="9144000"/>
  <p:embeddedFontLst>
    <p:embeddedFont>
      <p:font typeface="Architects Daughter" pitchFamily="2" charset="0"/>
      <p:regular r:id="rId15"/>
    </p:embeddedFont>
    <p:embeddedFont>
      <p:font typeface="Catamaran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931C3A-AFBD-4555-A966-7137EDBFF600}">
  <a:tblStyle styleId="{21931C3A-AFBD-4555-A966-7137EDBFF6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23" autoAdjust="0"/>
  </p:normalViewPr>
  <p:slideViewPr>
    <p:cSldViewPr snapToGrid="0">
      <p:cViewPr varScale="1">
        <p:scale>
          <a:sx n="73" d="100"/>
          <a:sy n="73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3.fntdata" /><Relationship Id="rId2" Type="http://schemas.openxmlformats.org/officeDocument/2006/relationships/slide" Target="slides/slide1.xml" /><Relationship Id="rId16" Type="http://schemas.openxmlformats.org/officeDocument/2006/relationships/font" Target="fonts/font2.fntdata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1.fntdata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38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03c1a925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803c1a925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86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8505e5f957_2_21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8505e5f957_2_21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81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1237d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1237d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71237d4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71237d4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505e5f957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505e5f957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71237d4e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71237d4e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970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03c1a9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803c1a92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1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803c1a9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803c1a92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48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03c1a925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803c1a925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9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3" y="216500"/>
            <a:ext cx="4937775" cy="45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010125"/>
            <a:ext cx="31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APTION_ONLY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1875" y="0"/>
            <a:ext cx="3761450" cy="469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5819650" y="1592350"/>
            <a:ext cx="2505900" cy="10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5819650" y="2696150"/>
            <a:ext cx="2505900" cy="13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369188" y="746250"/>
            <a:ext cx="4238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1369188" y="1580250"/>
            <a:ext cx="42381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ctrTitle"/>
          </p:nvPr>
        </p:nvSpPr>
        <p:spPr>
          <a:xfrm>
            <a:off x="1394950" y="3598868"/>
            <a:ext cx="3187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1394950" y="662775"/>
            <a:ext cx="3638100" cy="25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chitects Daughter"/>
              <a:buNone/>
              <a:defRPr sz="27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tects Daughter"/>
              <a:buNone/>
              <a:defRPr sz="2800"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-50175" y="300150"/>
            <a:ext cx="92415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2"/>
          </p:nvPr>
        </p:nvSpPr>
        <p:spPr>
          <a:xfrm>
            <a:off x="1461319" y="18525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461325" y="2262700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3"/>
          </p:nvPr>
        </p:nvSpPr>
        <p:spPr>
          <a:xfrm>
            <a:off x="5238281" y="18525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4"/>
          </p:nvPr>
        </p:nvSpPr>
        <p:spPr>
          <a:xfrm>
            <a:off x="5238280" y="2262700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5"/>
          </p:nvPr>
        </p:nvSpPr>
        <p:spPr>
          <a:xfrm>
            <a:off x="1461319" y="31746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6"/>
          </p:nvPr>
        </p:nvSpPr>
        <p:spPr>
          <a:xfrm>
            <a:off x="1461325" y="3584825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7"/>
          </p:nvPr>
        </p:nvSpPr>
        <p:spPr>
          <a:xfrm>
            <a:off x="5238281" y="31746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8"/>
          </p:nvPr>
        </p:nvSpPr>
        <p:spPr>
          <a:xfrm>
            <a:off x="5238280" y="3584825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2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150" y="304640"/>
            <a:ext cx="5840423" cy="46693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215600" y="4877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ONLY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jp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9" r:id="rId5"/>
    <p:sldLayoutId id="2147483660" r:id="rId6"/>
    <p:sldLayoutId id="2147483661" r:id="rId7"/>
    <p:sldLayoutId id="2147483665" r:id="rId8"/>
    <p:sldLayoutId id="2147483668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 /><Relationship Id="rId13" Type="http://schemas.openxmlformats.org/officeDocument/2006/relationships/image" Target="../media/image12.png" /><Relationship Id="rId3" Type="http://schemas.openxmlformats.org/officeDocument/2006/relationships/image" Target="../media/image5.png" /><Relationship Id="rId7" Type="http://schemas.openxmlformats.org/officeDocument/2006/relationships/image" Target="../media/image8.png" /><Relationship Id="rId12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11" Type="http://schemas.openxmlformats.org/officeDocument/2006/relationships/image" Target="../media/image10.jpg" /><Relationship Id="rId5" Type="http://schemas.openxmlformats.org/officeDocument/2006/relationships/image" Target="../media/image7.png" /><Relationship Id="rId10" Type="http://schemas.openxmlformats.org/officeDocument/2006/relationships/slide" Target="slide3.xml" /><Relationship Id="rId4" Type="http://schemas.openxmlformats.org/officeDocument/2006/relationships/image" Target="../media/image6.png" /><Relationship Id="rId9" Type="http://schemas.openxmlformats.org/officeDocument/2006/relationships/image" Target="../media/image9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 /><Relationship Id="rId13" Type="http://schemas.openxmlformats.org/officeDocument/2006/relationships/image" Target="../media/image30.jpg" /><Relationship Id="rId3" Type="http://schemas.openxmlformats.org/officeDocument/2006/relationships/image" Target="../media/image6.png" /><Relationship Id="rId7" Type="http://schemas.openxmlformats.org/officeDocument/2006/relationships/image" Target="../media/image5.png" /><Relationship Id="rId12" Type="http://schemas.openxmlformats.org/officeDocument/2006/relationships/image" Target="../media/image29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26.jpg" /><Relationship Id="rId11" Type="http://schemas.openxmlformats.org/officeDocument/2006/relationships/image" Target="../media/image28.jpg" /><Relationship Id="rId5" Type="http://schemas.openxmlformats.org/officeDocument/2006/relationships/image" Target="../media/image25.jpg" /><Relationship Id="rId10" Type="http://schemas.openxmlformats.org/officeDocument/2006/relationships/image" Target="../media/image8.png" /><Relationship Id="rId4" Type="http://schemas.openxmlformats.org/officeDocument/2006/relationships/image" Target="../media/image24.jpg" /><Relationship Id="rId9" Type="http://schemas.openxmlformats.org/officeDocument/2006/relationships/slide" Target="slide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33.jpg" /><Relationship Id="rId5" Type="http://schemas.openxmlformats.org/officeDocument/2006/relationships/image" Target="../media/image8.png" /><Relationship Id="rId4" Type="http://schemas.openxmlformats.org/officeDocument/2006/relationships/image" Target="../media/image3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4.png" /><Relationship Id="rId5" Type="http://schemas.openxmlformats.org/officeDocument/2006/relationships/hyperlink" Target="https://orcid.org/0000-0002-6277-0241" TargetMode="External" /><Relationship Id="rId4" Type="http://schemas.openxmlformats.org/officeDocument/2006/relationships/hyperlink" Target="mailto:riendoe@usm.ac.id" TargetMode="Externa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 /><Relationship Id="rId3" Type="http://schemas.openxmlformats.org/officeDocument/2006/relationships/image" Target="../media/image6.png" /><Relationship Id="rId7" Type="http://schemas.openxmlformats.org/officeDocument/2006/relationships/image" Target="../media/image1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jpg" /><Relationship Id="rId5" Type="http://schemas.openxmlformats.org/officeDocument/2006/relationships/image" Target="../media/image8.png" /><Relationship Id="rId4" Type="http://schemas.openxmlformats.org/officeDocument/2006/relationships/slide" Target="slide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7" Type="http://schemas.openxmlformats.org/officeDocument/2006/relationships/image" Target="../media/image1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png" /><Relationship Id="rId5" Type="http://schemas.openxmlformats.org/officeDocument/2006/relationships/slide" Target="slide4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slide" Target="slide5.xml" /><Relationship Id="rId4" Type="http://schemas.openxmlformats.org/officeDocument/2006/relationships/image" Target="../media/image1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Relationship Id="rId6" Type="http://schemas.openxmlformats.org/officeDocument/2006/relationships/slide" Target="slide4.xml" /><Relationship Id="rId5" Type="http://schemas.openxmlformats.org/officeDocument/2006/relationships/slide" Target="slide5.xml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7" Type="http://schemas.openxmlformats.org/officeDocument/2006/relationships/slide" Target="slide5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 /><Relationship Id="rId3" Type="http://schemas.openxmlformats.org/officeDocument/2006/relationships/image" Target="../media/image7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22.png" /><Relationship Id="rId5" Type="http://schemas.openxmlformats.org/officeDocument/2006/relationships/image" Target="../media/image8.png" /><Relationship Id="rId4" Type="http://schemas.openxmlformats.org/officeDocument/2006/relationships/slide" Target="slide4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 /><Relationship Id="rId13" Type="http://schemas.openxmlformats.org/officeDocument/2006/relationships/image" Target="../media/image27.jpg" /><Relationship Id="rId3" Type="http://schemas.openxmlformats.org/officeDocument/2006/relationships/image" Target="../media/image6.png" /><Relationship Id="rId7" Type="http://schemas.openxmlformats.org/officeDocument/2006/relationships/image" Target="../media/image5.png" /><Relationship Id="rId12" Type="http://schemas.openxmlformats.org/officeDocument/2006/relationships/image" Target="../media/image14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26.jpg" /><Relationship Id="rId11" Type="http://schemas.openxmlformats.org/officeDocument/2006/relationships/image" Target="../media/image13.jpg" /><Relationship Id="rId5" Type="http://schemas.openxmlformats.org/officeDocument/2006/relationships/image" Target="../media/image25.jpg" /><Relationship Id="rId10" Type="http://schemas.openxmlformats.org/officeDocument/2006/relationships/image" Target="../media/image8.png" /><Relationship Id="rId4" Type="http://schemas.openxmlformats.org/officeDocument/2006/relationships/image" Target="../media/image24.jpg" /><Relationship Id="rId9" Type="http://schemas.openxmlformats.org/officeDocument/2006/relationships/slide" Target="slide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4989500" y="3193100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3049906" y="1677149"/>
            <a:ext cx="4176697" cy="1690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D" sz="2400" dirty="0"/>
            </a:br>
            <a:br>
              <a:rPr lang="en-ID" sz="2400" dirty="0"/>
            </a:br>
            <a:br>
              <a:rPr lang="en-ID" sz="2400" dirty="0"/>
            </a:br>
            <a:endParaRPr sz="24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987" y="577942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527" y="40357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448" y="1523271"/>
            <a:ext cx="2378132" cy="312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63;p39">
            <a:hlinkClick r:id="rId6" action="ppaction://hlinksldjump"/>
            <a:extLst>
              <a:ext uri="{FF2B5EF4-FFF2-40B4-BE49-F238E27FC236}">
                <a16:creationId xmlns:a16="http://schemas.microsoft.com/office/drawing/2014/main" id="{8D668A34-444C-4F42-9B1B-D7988C6BBDA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2005" t="19826" r="39798" b="9790"/>
          <a:stretch/>
        </p:blipFill>
        <p:spPr>
          <a:xfrm rot="-5400000">
            <a:off x="1668265" y="-2471364"/>
            <a:ext cx="2175852" cy="70540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1;p39">
            <a:hlinkClick r:id="rId8" action="ppaction://hlinksldjump"/>
            <a:extLst>
              <a:ext uri="{FF2B5EF4-FFF2-40B4-BE49-F238E27FC236}">
                <a16:creationId xmlns:a16="http://schemas.microsoft.com/office/drawing/2014/main" id="{3405CA87-ED98-4A0A-B07F-DB752DE51531}"/>
              </a:ext>
            </a:extLst>
          </p:cNvPr>
          <p:cNvSpPr/>
          <p:nvPr/>
        </p:nvSpPr>
        <p:spPr>
          <a:xfrm>
            <a:off x="3346817" y="2053664"/>
            <a:ext cx="3264478" cy="645982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262;p39">
            <a:hlinkClick r:id="rId8" action="ppaction://hlinksldjump"/>
            <a:extLst>
              <a:ext uri="{FF2B5EF4-FFF2-40B4-BE49-F238E27FC236}">
                <a16:creationId xmlns:a16="http://schemas.microsoft.com/office/drawing/2014/main" id="{691E1E64-0F5F-413B-99E1-F278EDC0D1A4}"/>
              </a:ext>
            </a:extLst>
          </p:cNvPr>
          <p:cNvSpPr txBox="1">
            <a:spLocks/>
          </p:cNvSpPr>
          <p:nvPr/>
        </p:nvSpPr>
        <p:spPr>
          <a:xfrm>
            <a:off x="3363941" y="1996975"/>
            <a:ext cx="3563457" cy="84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br>
              <a:rPr lang="en-ID" sz="1200" dirty="0"/>
            </a:br>
            <a:r>
              <a:rPr lang="en-ID" sz="1600" dirty="0"/>
              <a:t>Alumnus S3 </a:t>
            </a:r>
            <a:r>
              <a:rPr lang="en-ID" sz="1600" dirty="0" err="1"/>
              <a:t>Psikologi</a:t>
            </a:r>
            <a:r>
              <a:rPr lang="en-ID" sz="1600" dirty="0"/>
              <a:t> </a:t>
            </a:r>
            <a:r>
              <a:rPr lang="en-ID" sz="1600" dirty="0" err="1"/>
              <a:t>UNAIr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-6</a:t>
            </a:r>
          </a:p>
        </p:txBody>
      </p:sp>
      <p:sp>
        <p:nvSpPr>
          <p:cNvPr id="16" name="Google Shape;283;p39">
            <a:hlinkClick r:id="rId8" action="ppaction://hlinksldjump"/>
            <a:extLst>
              <a:ext uri="{FF2B5EF4-FFF2-40B4-BE49-F238E27FC236}">
                <a16:creationId xmlns:a16="http://schemas.microsoft.com/office/drawing/2014/main" id="{DF82E591-9F2E-43C6-89D1-665BD66F8B71}"/>
              </a:ext>
            </a:extLst>
          </p:cNvPr>
          <p:cNvSpPr/>
          <p:nvPr/>
        </p:nvSpPr>
        <p:spPr>
          <a:xfrm rot="-5895391">
            <a:off x="2619581" y="3953137"/>
            <a:ext cx="194343" cy="237642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853488-1EE7-4D78-81D6-86F4BF5A4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1845" y="2825535"/>
            <a:ext cx="3563456" cy="755970"/>
          </a:xfrm>
          <a:prstGeom prst="rect">
            <a:avLst/>
          </a:prstGeom>
        </p:spPr>
      </p:pic>
      <p:sp>
        <p:nvSpPr>
          <p:cNvPr id="18" name="Google Shape;271;p39">
            <a:hlinkClick r:id="" action="ppaction://noaction"/>
            <a:extLst>
              <a:ext uri="{FF2B5EF4-FFF2-40B4-BE49-F238E27FC236}">
                <a16:creationId xmlns:a16="http://schemas.microsoft.com/office/drawing/2014/main" id="{33B026F2-B231-4E6E-9424-BB28B93E48B5}"/>
              </a:ext>
            </a:extLst>
          </p:cNvPr>
          <p:cNvSpPr txBox="1">
            <a:spLocks/>
          </p:cNvSpPr>
          <p:nvPr/>
        </p:nvSpPr>
        <p:spPr>
          <a:xfrm>
            <a:off x="4114470" y="2856852"/>
            <a:ext cx="3013877" cy="57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ID" sz="1400" dirty="0" err="1"/>
              <a:t>Dekan</a:t>
            </a:r>
            <a:r>
              <a:rPr lang="en-ID" sz="1400" dirty="0"/>
              <a:t> . </a:t>
            </a:r>
            <a:r>
              <a:rPr lang="en-ID" sz="1400" dirty="0" err="1"/>
              <a:t>Fak.ultas</a:t>
            </a:r>
            <a:r>
              <a:rPr lang="en-ID" sz="1400" dirty="0"/>
              <a:t>  </a:t>
            </a:r>
            <a:r>
              <a:rPr lang="en-ID" sz="1400" dirty="0" err="1"/>
              <a:t>Psikologi</a:t>
            </a:r>
            <a:r>
              <a:rPr lang="en-ID" sz="1400" dirty="0"/>
              <a:t> </a:t>
            </a:r>
          </a:p>
          <a:p>
            <a:r>
              <a:rPr lang="en-ID" sz="1400" dirty="0" err="1"/>
              <a:t>Universitas</a:t>
            </a:r>
            <a:r>
              <a:rPr lang="en-ID" sz="1400" dirty="0"/>
              <a:t> </a:t>
            </a:r>
            <a:r>
              <a:rPr lang="en-ID" sz="1400" dirty="0" err="1"/>
              <a:t>Semarag</a:t>
            </a:r>
            <a:r>
              <a:rPr lang="en-ID" sz="1400" dirty="0"/>
              <a:t> – USM.</a:t>
            </a:r>
          </a:p>
        </p:txBody>
      </p:sp>
      <p:sp>
        <p:nvSpPr>
          <p:cNvPr id="19" name="Google Shape;183;p35">
            <a:hlinkClick r:id="rId10" action="ppaction://hlinksldjump"/>
            <a:extLst>
              <a:ext uri="{FF2B5EF4-FFF2-40B4-BE49-F238E27FC236}">
                <a16:creationId xmlns:a16="http://schemas.microsoft.com/office/drawing/2014/main" id="{08423229-2612-4324-92BC-2D5B2F2A53AC}"/>
              </a:ext>
            </a:extLst>
          </p:cNvPr>
          <p:cNvSpPr/>
          <p:nvPr/>
        </p:nvSpPr>
        <p:spPr>
          <a:xfrm rot="-5400000">
            <a:off x="2875845" y="3061954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erson wearing a purple hat&#10;&#10;Description automatically generated">
            <a:extLst>
              <a:ext uri="{FF2B5EF4-FFF2-40B4-BE49-F238E27FC236}">
                <a16:creationId xmlns:a16="http://schemas.microsoft.com/office/drawing/2014/main" id="{5D10D070-F2AE-4981-BE21-2CBBB93ED1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4363" y="2920174"/>
            <a:ext cx="778926" cy="763307"/>
          </a:xfrm>
          <a:prstGeom prst="rect">
            <a:avLst/>
          </a:prstGeom>
        </p:spPr>
      </p:pic>
      <p:sp>
        <p:nvSpPr>
          <p:cNvPr id="20" name="Google Shape;183;p35">
            <a:hlinkClick r:id="rId10" action="ppaction://hlinksldjump"/>
            <a:extLst>
              <a:ext uri="{FF2B5EF4-FFF2-40B4-BE49-F238E27FC236}">
                <a16:creationId xmlns:a16="http://schemas.microsoft.com/office/drawing/2014/main" id="{CC3B0598-A64B-4859-8D6E-2C84D77E783B}"/>
              </a:ext>
            </a:extLst>
          </p:cNvPr>
          <p:cNvSpPr/>
          <p:nvPr/>
        </p:nvSpPr>
        <p:spPr>
          <a:xfrm rot="-5400000">
            <a:off x="3054432" y="2243450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FBD1C-2ADE-4FFA-83FF-CF42D50832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7280" y="2006392"/>
            <a:ext cx="793358" cy="834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CE7A38-E629-4F91-8799-DB5A7E4563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685" y="3711853"/>
            <a:ext cx="2270006" cy="1337961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7739F9C-A862-4594-819B-63D2ED23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994" y="403577"/>
            <a:ext cx="5472731" cy="1406455"/>
          </a:xfrm>
        </p:spPr>
        <p:txBody>
          <a:bodyPr/>
          <a:lstStyle/>
          <a:p>
            <a:r>
              <a:rPr lang="en-US" sz="2400" dirty="0" err="1">
                <a:solidFill>
                  <a:srgbClr val="C00000"/>
                </a:solidFill>
              </a:rPr>
              <a:t>Mengoptimalkan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Potensi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anak</a:t>
            </a:r>
            <a:r>
              <a:rPr lang="en-US" sz="2400" dirty="0">
                <a:solidFill>
                  <a:srgbClr val="C00000"/>
                </a:solidFill>
              </a:rPr>
              <a:t> di Masa </a:t>
            </a:r>
            <a:r>
              <a:rPr lang="en-US" sz="2400" dirty="0" err="1">
                <a:solidFill>
                  <a:srgbClr val="C00000"/>
                </a:solidFill>
              </a:rPr>
              <a:t>Pandemi</a:t>
            </a:r>
            <a:r>
              <a:rPr lang="en-US" sz="2400" dirty="0">
                <a:solidFill>
                  <a:srgbClr val="C00000"/>
                </a:solidFill>
              </a:rPr>
              <a:t> &amp; </a:t>
            </a:r>
            <a:r>
              <a:rPr lang="en-US" sz="2400" dirty="0" err="1">
                <a:solidFill>
                  <a:srgbClr val="C00000"/>
                </a:solidFill>
              </a:rPr>
              <a:t>Jelang</a:t>
            </a:r>
            <a:r>
              <a:rPr lang="en-US" sz="2400" dirty="0">
                <a:solidFill>
                  <a:srgbClr val="C00000"/>
                </a:solidFill>
              </a:rPr>
              <a:t> New Normal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Dr. Rini Sugiarti, </a:t>
            </a:r>
            <a:r>
              <a:rPr lang="en-US" sz="2400" dirty="0" err="1"/>
              <a:t>M.Si</a:t>
            </a:r>
            <a:r>
              <a:rPr lang="en-US" sz="2400" dirty="0"/>
              <a:t>, </a:t>
            </a:r>
            <a:r>
              <a:rPr lang="en-US" sz="2400" dirty="0" err="1"/>
              <a:t>Psikolog</a:t>
            </a:r>
            <a:endParaRPr lang="en-ID" sz="2400" dirty="0"/>
          </a:p>
        </p:txBody>
      </p:sp>
      <p:sp>
        <p:nvSpPr>
          <p:cNvPr id="34" name="Google Shape;305;p40">
            <a:hlinkClick r:id="" action="ppaction://noaction"/>
            <a:extLst>
              <a:ext uri="{FF2B5EF4-FFF2-40B4-BE49-F238E27FC236}">
                <a16:creationId xmlns:a16="http://schemas.microsoft.com/office/drawing/2014/main" id="{AF12F9C4-5097-4954-B350-13E40E19DFFD}"/>
              </a:ext>
            </a:extLst>
          </p:cNvPr>
          <p:cNvSpPr/>
          <p:nvPr/>
        </p:nvSpPr>
        <p:spPr>
          <a:xfrm>
            <a:off x="2855309" y="3733853"/>
            <a:ext cx="3441950" cy="676212"/>
          </a:xfrm>
          <a:prstGeom prst="rect">
            <a:avLst/>
          </a:prstGeom>
          <a:solidFill>
            <a:srgbClr val="EA9999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WEBINAR BAKTI ALUMNI </a:t>
            </a:r>
            <a:r>
              <a:rPr lang="en-US" b="1" dirty="0" err="1">
                <a:solidFill>
                  <a:srgbClr val="C00000"/>
                </a:solidFill>
              </a:rPr>
              <a:t>Ke</a:t>
            </a:r>
            <a:r>
              <a:rPr lang="en-US" b="1" dirty="0">
                <a:solidFill>
                  <a:srgbClr val="C00000"/>
                </a:solidFill>
              </a:rPr>
              <a:t> –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PRODI DOKTOR PSIKOLOGI UNAIR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27 </a:t>
            </a:r>
            <a:r>
              <a:rPr lang="en-US" b="1" dirty="0" err="1">
                <a:solidFill>
                  <a:srgbClr val="C00000"/>
                </a:solidFill>
              </a:rPr>
              <a:t>Juni</a:t>
            </a:r>
            <a:r>
              <a:rPr lang="en-US" b="1" dirty="0">
                <a:solidFill>
                  <a:srgbClr val="C00000"/>
                </a:solidFill>
              </a:rPr>
              <a:t> 2020</a:t>
            </a:r>
            <a:endParaRPr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0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Board</a:t>
            </a:r>
            <a:endParaRPr/>
          </a:p>
        </p:txBody>
      </p:sp>
      <p:pic>
        <p:nvPicPr>
          <p:cNvPr id="996" name="Google Shape;9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00" y="415242"/>
            <a:ext cx="477207" cy="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0"/>
          <p:cNvPicPr preferRelativeResize="0"/>
          <p:nvPr/>
        </p:nvPicPr>
        <p:blipFill rotWithShape="1">
          <a:blip r:embed="rId4">
            <a:alphaModFix/>
          </a:blip>
          <a:srcRect l="28171" r="31981"/>
          <a:stretch/>
        </p:blipFill>
        <p:spPr>
          <a:xfrm>
            <a:off x="5760248" y="1608427"/>
            <a:ext cx="1901426" cy="3184126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8" name="Google Shape;998;p60"/>
          <p:cNvPicPr preferRelativeResize="0"/>
          <p:nvPr/>
        </p:nvPicPr>
        <p:blipFill rotWithShape="1">
          <a:blip r:embed="rId5">
            <a:alphaModFix/>
          </a:blip>
          <a:srcRect l="30415" t="7934" b="21032"/>
          <a:stretch/>
        </p:blipFill>
        <p:spPr>
          <a:xfrm>
            <a:off x="613764" y="1614100"/>
            <a:ext cx="2024832" cy="242232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0" name="Google Shape;1000;p60"/>
          <p:cNvPicPr preferRelativeResize="0"/>
          <p:nvPr/>
        </p:nvPicPr>
        <p:blipFill rotWithShape="1">
          <a:blip r:embed="rId6">
            <a:alphaModFix/>
          </a:blip>
          <a:srcRect l="26543" r="38069"/>
          <a:stretch/>
        </p:blipFill>
        <p:spPr>
          <a:xfrm>
            <a:off x="3483304" y="1624003"/>
            <a:ext cx="1690727" cy="318412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1" name="Google Shape;1001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8273" y="1214399"/>
            <a:ext cx="533630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6030" y="350223"/>
            <a:ext cx="533630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90391" y="1262287"/>
            <a:ext cx="533630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0180" y="1206961"/>
            <a:ext cx="533630" cy="5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60">
            <a:hlinkClick r:id="rId8" action="ppaction://hlinksldjump"/>
          </p:cNvPr>
          <p:cNvSpPr/>
          <p:nvPr/>
        </p:nvSpPr>
        <p:spPr>
          <a:xfrm>
            <a:off x="4823096" y="402423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7" name="Google Shape;1007;p60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32005" t="19826" r="39798" b="9790"/>
          <a:stretch/>
        </p:blipFill>
        <p:spPr>
          <a:xfrm rot="-5400000">
            <a:off x="7207687" y="-373287"/>
            <a:ext cx="1138848" cy="213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60">
            <a:hlinkClick r:id="rId9" action="ppaction://hlinksldjump"/>
          </p:cNvPr>
          <p:cNvSpPr/>
          <p:nvPr/>
        </p:nvSpPr>
        <p:spPr>
          <a:xfrm>
            <a:off x="2055549" y="286769"/>
            <a:ext cx="1151140" cy="768611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0" name="Google Shape;1020;p60">
            <a:hlinkClick r:id="" action="ppaction://noaction"/>
          </p:cNvPr>
          <p:cNvSpPr/>
          <p:nvPr/>
        </p:nvSpPr>
        <p:spPr>
          <a:xfrm>
            <a:off x="1442235" y="4294597"/>
            <a:ext cx="1730400" cy="49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4484249B-9630-4B03-AD41-46A70A29DD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3105" y="1608427"/>
            <a:ext cx="1901427" cy="3199700"/>
          </a:xfrm>
          <a:prstGeom prst="rect">
            <a:avLst/>
          </a:prstGeom>
        </p:spPr>
      </p:pic>
      <p:pic>
        <p:nvPicPr>
          <p:cNvPr id="8" name="Picture 7" descr="A person wearing sunglasses&#10;&#10;Description automatically generated">
            <a:extLst>
              <a:ext uri="{FF2B5EF4-FFF2-40B4-BE49-F238E27FC236}">
                <a16:creationId xmlns:a16="http://schemas.microsoft.com/office/drawing/2014/main" id="{9AF9086F-88D8-4109-B097-3F6892B8DC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5472" y="1593577"/>
            <a:ext cx="1901426" cy="3191820"/>
          </a:xfrm>
          <a:prstGeom prst="rect">
            <a:avLst/>
          </a:prstGeom>
        </p:spPr>
      </p:pic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5A69CDA-4021-4CB6-87D9-8B7E57525B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764" y="1608427"/>
            <a:ext cx="2024832" cy="24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1B254-86F2-43E9-850C-D39ADDDC4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41" y="1229431"/>
            <a:ext cx="3214108" cy="3178396"/>
          </a:xfrm>
          <a:prstGeom prst="rect">
            <a:avLst/>
          </a:prstGeom>
        </p:spPr>
      </p:pic>
      <p:pic>
        <p:nvPicPr>
          <p:cNvPr id="1168" name="Google Shape;1168;p65"/>
          <p:cNvPicPr preferRelativeResize="0"/>
          <p:nvPr/>
        </p:nvPicPr>
        <p:blipFill rotWithShape="1">
          <a:blip r:embed="rId4">
            <a:alphaModFix/>
          </a:blip>
          <a:srcRect t="17898" r="9115" b="-3617"/>
          <a:stretch/>
        </p:blipFill>
        <p:spPr>
          <a:xfrm>
            <a:off x="290886" y="0"/>
            <a:ext cx="4732897" cy="5750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65"/>
          <p:cNvGrpSpPr/>
          <p:nvPr/>
        </p:nvGrpSpPr>
        <p:grpSpPr>
          <a:xfrm>
            <a:off x="1432824" y="654240"/>
            <a:ext cx="2795092" cy="3835002"/>
            <a:chOff x="3779900" y="1733725"/>
            <a:chExt cx="1636950" cy="2245975"/>
          </a:xfrm>
        </p:grpSpPr>
        <p:sp>
          <p:nvSpPr>
            <p:cNvPr id="1172" name="Google Shape;1172;p65"/>
            <p:cNvSpPr/>
            <p:nvPr/>
          </p:nvSpPr>
          <p:spPr>
            <a:xfrm>
              <a:off x="3779900" y="1733725"/>
              <a:ext cx="1636950" cy="2245975"/>
            </a:xfrm>
            <a:custGeom>
              <a:avLst/>
              <a:gdLst/>
              <a:ahLst/>
              <a:cxnLst/>
              <a:rect l="l" t="t" r="r" b="b"/>
              <a:pathLst>
                <a:path w="65478" h="89839" extrusionOk="0">
                  <a:moveTo>
                    <a:pt x="62073" y="519"/>
                  </a:moveTo>
                  <a:cubicBezTo>
                    <a:pt x="63667" y="519"/>
                    <a:pt x="64960" y="1813"/>
                    <a:pt x="64960" y="3407"/>
                  </a:cubicBezTo>
                  <a:lnTo>
                    <a:pt x="64960" y="86431"/>
                  </a:lnTo>
                  <a:cubicBezTo>
                    <a:pt x="64960" y="88023"/>
                    <a:pt x="63664" y="89320"/>
                    <a:pt x="62071" y="89320"/>
                  </a:cubicBezTo>
                  <a:lnTo>
                    <a:pt x="3407" y="89320"/>
                  </a:lnTo>
                  <a:cubicBezTo>
                    <a:pt x="1814" y="89320"/>
                    <a:pt x="518" y="88023"/>
                    <a:pt x="518" y="86431"/>
                  </a:cubicBezTo>
                  <a:lnTo>
                    <a:pt x="518" y="3407"/>
                  </a:lnTo>
                  <a:cubicBezTo>
                    <a:pt x="518" y="1815"/>
                    <a:pt x="1814" y="519"/>
                    <a:pt x="3407" y="519"/>
                  </a:cubicBezTo>
                  <a:lnTo>
                    <a:pt x="62071" y="519"/>
                  </a:lnTo>
                  <a:cubicBezTo>
                    <a:pt x="62071" y="519"/>
                    <a:pt x="62072" y="519"/>
                    <a:pt x="62073" y="519"/>
                  </a:cubicBezTo>
                  <a:close/>
                  <a:moveTo>
                    <a:pt x="3407" y="0"/>
                  </a:moveTo>
                  <a:cubicBezTo>
                    <a:pt x="1528" y="0"/>
                    <a:pt x="1" y="1528"/>
                    <a:pt x="1" y="3407"/>
                  </a:cubicBezTo>
                  <a:lnTo>
                    <a:pt x="1" y="86431"/>
                  </a:lnTo>
                  <a:cubicBezTo>
                    <a:pt x="1" y="88309"/>
                    <a:pt x="1528" y="89838"/>
                    <a:pt x="3407" y="89838"/>
                  </a:cubicBezTo>
                  <a:lnTo>
                    <a:pt x="62071" y="89838"/>
                  </a:lnTo>
                  <a:cubicBezTo>
                    <a:pt x="63950" y="89838"/>
                    <a:pt x="65477" y="88309"/>
                    <a:pt x="65477" y="86431"/>
                  </a:cubicBezTo>
                  <a:lnTo>
                    <a:pt x="65477" y="3407"/>
                  </a:lnTo>
                  <a:cubicBezTo>
                    <a:pt x="65477" y="1525"/>
                    <a:pt x="63953" y="0"/>
                    <a:pt x="6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5"/>
            <p:cNvSpPr/>
            <p:nvPr/>
          </p:nvSpPr>
          <p:spPr>
            <a:xfrm>
              <a:off x="4579775" y="1823025"/>
              <a:ext cx="38700" cy="38650"/>
            </a:xfrm>
            <a:custGeom>
              <a:avLst/>
              <a:gdLst/>
              <a:ahLst/>
              <a:cxnLst/>
              <a:rect l="l" t="t" r="r" b="b"/>
              <a:pathLst>
                <a:path w="1548" h="1546" extrusionOk="0">
                  <a:moveTo>
                    <a:pt x="0" y="803"/>
                  </a:moveTo>
                  <a:lnTo>
                    <a:pt x="0" y="803"/>
                  </a:lnTo>
                  <a:cubicBezTo>
                    <a:pt x="0" y="501"/>
                    <a:pt x="181" y="230"/>
                    <a:pt x="459" y="115"/>
                  </a:cubicBezTo>
                  <a:cubicBezTo>
                    <a:pt x="737" y="0"/>
                    <a:pt x="1057" y="63"/>
                    <a:pt x="1271" y="277"/>
                  </a:cubicBezTo>
                  <a:cubicBezTo>
                    <a:pt x="1483" y="489"/>
                    <a:pt x="1547" y="809"/>
                    <a:pt x="1432" y="1087"/>
                  </a:cubicBezTo>
                  <a:cubicBezTo>
                    <a:pt x="1317" y="1365"/>
                    <a:pt x="1045" y="1546"/>
                    <a:pt x="745" y="1546"/>
                  </a:cubicBezTo>
                  <a:cubicBezTo>
                    <a:pt x="334" y="1546"/>
                    <a:pt x="0" y="1214"/>
                    <a:pt x="0" y="8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5"/>
            <p:cNvSpPr/>
            <p:nvPr/>
          </p:nvSpPr>
          <p:spPr>
            <a:xfrm>
              <a:off x="3902182" y="1945972"/>
              <a:ext cx="1392400" cy="1821397"/>
            </a:xfrm>
            <a:custGeom>
              <a:avLst/>
              <a:gdLst/>
              <a:ahLst/>
              <a:cxnLst/>
              <a:rect l="l" t="t" r="r" b="b"/>
              <a:pathLst>
                <a:path w="55696" h="79381" extrusionOk="0">
                  <a:moveTo>
                    <a:pt x="55437" y="260"/>
                  </a:moveTo>
                  <a:lnTo>
                    <a:pt x="55437" y="79122"/>
                  </a:lnTo>
                  <a:lnTo>
                    <a:pt x="259" y="79122"/>
                  </a:lnTo>
                  <a:lnTo>
                    <a:pt x="259" y="260"/>
                  </a:lnTo>
                  <a:close/>
                  <a:moveTo>
                    <a:pt x="129" y="0"/>
                  </a:moveTo>
                  <a:cubicBezTo>
                    <a:pt x="59" y="0"/>
                    <a:pt x="1" y="59"/>
                    <a:pt x="1" y="130"/>
                  </a:cubicBezTo>
                  <a:lnTo>
                    <a:pt x="1" y="79252"/>
                  </a:lnTo>
                  <a:cubicBezTo>
                    <a:pt x="1" y="79322"/>
                    <a:pt x="59" y="79380"/>
                    <a:pt x="129" y="79380"/>
                  </a:cubicBezTo>
                  <a:lnTo>
                    <a:pt x="55567" y="79380"/>
                  </a:lnTo>
                  <a:cubicBezTo>
                    <a:pt x="55637" y="79380"/>
                    <a:pt x="55695" y="79324"/>
                    <a:pt x="55695" y="79252"/>
                  </a:cubicBezTo>
                  <a:lnTo>
                    <a:pt x="55695" y="130"/>
                  </a:lnTo>
                  <a:cubicBezTo>
                    <a:pt x="55695" y="59"/>
                    <a:pt x="55637" y="0"/>
                    <a:pt x="5556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5"/>
            <p:cNvSpPr/>
            <p:nvPr/>
          </p:nvSpPr>
          <p:spPr>
            <a:xfrm>
              <a:off x="4536425" y="3828600"/>
              <a:ext cx="124775" cy="79200"/>
            </a:xfrm>
            <a:custGeom>
              <a:avLst/>
              <a:gdLst/>
              <a:ahLst/>
              <a:cxnLst/>
              <a:rect l="l" t="t" r="r" b="b"/>
              <a:pathLst>
                <a:path w="4991" h="3168" extrusionOk="0">
                  <a:moveTo>
                    <a:pt x="3389" y="519"/>
                  </a:moveTo>
                  <a:cubicBezTo>
                    <a:pt x="3977" y="519"/>
                    <a:pt x="4455" y="996"/>
                    <a:pt x="4455" y="1583"/>
                  </a:cubicBezTo>
                  <a:cubicBezTo>
                    <a:pt x="4455" y="2172"/>
                    <a:pt x="3977" y="2649"/>
                    <a:pt x="3389" y="2649"/>
                  </a:cubicBezTo>
                  <a:lnTo>
                    <a:pt x="1567" y="2649"/>
                  </a:lnTo>
                  <a:cubicBezTo>
                    <a:pt x="978" y="2649"/>
                    <a:pt x="501" y="2172"/>
                    <a:pt x="501" y="1583"/>
                  </a:cubicBezTo>
                  <a:cubicBezTo>
                    <a:pt x="501" y="996"/>
                    <a:pt x="978" y="519"/>
                    <a:pt x="1567" y="519"/>
                  </a:cubicBezTo>
                  <a:close/>
                  <a:moveTo>
                    <a:pt x="3406" y="0"/>
                  </a:moveTo>
                  <a:cubicBezTo>
                    <a:pt x="3400" y="0"/>
                    <a:pt x="3395" y="0"/>
                    <a:pt x="3389" y="0"/>
                  </a:cubicBezTo>
                  <a:lnTo>
                    <a:pt x="1567" y="0"/>
                  </a:lnTo>
                  <a:cubicBezTo>
                    <a:pt x="700" y="11"/>
                    <a:pt x="0" y="716"/>
                    <a:pt x="0" y="1585"/>
                  </a:cubicBezTo>
                  <a:cubicBezTo>
                    <a:pt x="0" y="2452"/>
                    <a:pt x="700" y="3159"/>
                    <a:pt x="1567" y="3168"/>
                  </a:cubicBezTo>
                  <a:lnTo>
                    <a:pt x="3389" y="3168"/>
                  </a:lnTo>
                  <a:cubicBezTo>
                    <a:pt x="3396" y="3168"/>
                    <a:pt x="3402" y="3168"/>
                    <a:pt x="3408" y="3168"/>
                  </a:cubicBezTo>
                  <a:cubicBezTo>
                    <a:pt x="4280" y="3168"/>
                    <a:pt x="4990" y="2459"/>
                    <a:pt x="4990" y="1585"/>
                  </a:cubicBezTo>
                  <a:cubicBezTo>
                    <a:pt x="4990" y="708"/>
                    <a:pt x="4279" y="0"/>
                    <a:pt x="3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76" name="Google Shape;1176;p65"/>
          <p:cNvPicPr preferRelativeResize="0"/>
          <p:nvPr/>
        </p:nvPicPr>
        <p:blipFill rotWithShape="1">
          <a:blip r:embed="rId5">
            <a:alphaModFix/>
          </a:blip>
          <a:srcRect l="32006" t="19826" r="52023" b="9790"/>
          <a:stretch/>
        </p:blipFill>
        <p:spPr>
          <a:xfrm rot="5400000">
            <a:off x="8304487" y="3732486"/>
            <a:ext cx="690925" cy="228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person, outdoor, child, boy&#10;&#10;Description automatically generated">
            <a:extLst>
              <a:ext uri="{FF2B5EF4-FFF2-40B4-BE49-F238E27FC236}">
                <a16:creationId xmlns:a16="http://schemas.microsoft.com/office/drawing/2014/main" id="{DE3F8E88-B818-4864-85A2-4686A0D75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967" y="680089"/>
            <a:ext cx="2752949" cy="36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7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7"/>
          <p:cNvGrpSpPr/>
          <p:nvPr/>
        </p:nvGrpSpPr>
        <p:grpSpPr>
          <a:xfrm>
            <a:off x="364084" y="113067"/>
            <a:ext cx="8415832" cy="4917366"/>
            <a:chOff x="557052" y="-1733075"/>
            <a:chExt cx="4918974" cy="6507973"/>
          </a:xfrm>
        </p:grpSpPr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052" y="-1733075"/>
              <a:ext cx="4918974" cy="65079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37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202" name="Google Shape;202;p37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7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7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7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7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7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37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37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7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7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7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7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7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7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7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7" name="Google Shape;217;p37"/>
          <p:cNvSpPr/>
          <p:nvPr/>
        </p:nvSpPr>
        <p:spPr>
          <a:xfrm>
            <a:off x="3991053" y="545551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subTitle" idx="1"/>
          </p:nvPr>
        </p:nvSpPr>
        <p:spPr>
          <a:xfrm>
            <a:off x="1765005" y="414738"/>
            <a:ext cx="6730409" cy="4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Identitas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Nama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Lengkap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	: Dr. Rini Sugiarti,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M.Si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Psikolog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Tempat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/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Tgl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Lahir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	: Semarang / 7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Januari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1976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Jenis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Kelamin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	: Perempuan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Status		: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Menikah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Alamat		: Jl. Candi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Pawon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Timur No. 4 Semarang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No. HP / WA	: +6285727277733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Pekerjaan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	: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Dosen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Instansi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	: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Universitas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 Semarang (USM)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Fak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Psikologi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Jabatan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		: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Dekan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Fakul.tas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Psikologi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Email		: </a:t>
            </a:r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riendoe@usm.ac.id</a:t>
            </a:r>
            <a:endParaRPr lang="en-US" sz="1400" b="1" u="sng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ID SCOPUS		: 57203979992</a:t>
            </a:r>
          </a:p>
          <a:p>
            <a:pPr marL="0" lvl="0" indent="0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Google Scholar	: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highlight>
                  <a:srgbClr val="C0C0C0"/>
                </a:highlight>
              </a:rPr>
              <a:t>https://scholar.google.co.id/citations?view_op=search_authors&amp;mauthors=rini+sugiarti&amp;hl=id&amp;oi=ao</a:t>
            </a:r>
          </a:p>
          <a:p>
            <a:pPr marL="0" lvl="0" indent="0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ID Orchid		: </a:t>
            </a:r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  <a:highlight>
                  <a:srgbClr val="C0C0C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https://orcid.org/0000-0002-6277-0241</a:t>
            </a:r>
            <a:endParaRPr lang="en-US" sz="1400" b="1" dirty="0">
              <a:solidFill>
                <a:schemeClr val="bg2">
                  <a:lumMod val="75000"/>
                </a:schemeClr>
              </a:solidFill>
              <a:highlight>
                <a:srgbClr val="C0C0C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400" b="1" dirty="0" err="1">
                <a:solidFill>
                  <a:schemeClr val="bg2">
                    <a:lumMod val="75000"/>
                  </a:schemeClr>
                </a:solidFill>
              </a:rPr>
              <a:t>Topik</a:t>
            </a:r>
            <a:r>
              <a:rPr lang="en-ID" sz="1400" b="1" dirty="0">
                <a:solidFill>
                  <a:schemeClr val="bg2">
                    <a:lumMod val="75000"/>
                  </a:schemeClr>
                </a:solidFill>
              </a:rPr>
              <a:t> Kajian	: </a:t>
            </a:r>
            <a:r>
              <a:rPr lang="en-ID" sz="1400" b="1" dirty="0" err="1">
                <a:solidFill>
                  <a:schemeClr val="bg2">
                    <a:lumMod val="75000"/>
                  </a:schemeClr>
                </a:solidFill>
              </a:rPr>
              <a:t>Kecerdasan</a:t>
            </a:r>
            <a:r>
              <a:rPr lang="en-ID" sz="1400" b="1" dirty="0">
                <a:solidFill>
                  <a:schemeClr val="bg2">
                    <a:lumMod val="75000"/>
                  </a:schemeClr>
                </a:solidFill>
              </a:rPr>
              <a:t>, giftedness, </a:t>
            </a:r>
            <a:r>
              <a:rPr lang="en-ID" sz="1400" b="1" dirty="0" err="1">
                <a:solidFill>
                  <a:schemeClr val="bg2">
                    <a:lumMod val="75000"/>
                  </a:schemeClr>
                </a:solidFill>
              </a:rPr>
              <a:t>perubahan</a:t>
            </a:r>
            <a:r>
              <a:rPr lang="en-ID" sz="1400" b="1" dirty="0">
                <a:solidFill>
                  <a:schemeClr val="bg2">
                    <a:lumMod val="75000"/>
                  </a:schemeClr>
                </a:solidFill>
              </a:rPr>
              <a:t> &amp; </a:t>
            </a:r>
            <a:r>
              <a:rPr lang="en-ID" sz="1400" b="1" dirty="0" err="1">
                <a:solidFill>
                  <a:schemeClr val="bg2">
                    <a:lumMod val="75000"/>
                  </a:schemeClr>
                </a:solidFill>
              </a:rPr>
              <a:t>budaya</a:t>
            </a:r>
            <a:r>
              <a:rPr lang="en-ID" sz="1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ID" sz="1400" b="1" dirty="0" err="1">
                <a:solidFill>
                  <a:schemeClr val="bg2">
                    <a:lumMod val="75000"/>
                  </a:schemeClr>
                </a:solidFill>
              </a:rPr>
              <a:t>organisasi</a:t>
            </a:r>
            <a:endParaRPr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Google Shape;447;p45">
            <a:extLst>
              <a:ext uri="{FF2B5EF4-FFF2-40B4-BE49-F238E27FC236}">
                <a16:creationId xmlns:a16="http://schemas.microsoft.com/office/drawing/2014/main" id="{37B0EBC3-8820-45C5-9132-B02FD4BDA250}"/>
              </a:ext>
            </a:extLst>
          </p:cNvPr>
          <p:cNvSpPr/>
          <p:nvPr/>
        </p:nvSpPr>
        <p:spPr>
          <a:xfrm>
            <a:off x="1469276" y="593414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098DD-5CD8-427A-B9C7-833F71A79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03" y="199262"/>
            <a:ext cx="1304657" cy="1274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112650" y="1194448"/>
            <a:ext cx="8918700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5699107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Contents of This </a:t>
            </a:r>
            <a:r>
              <a:rPr lang="en-ID" dirty="0"/>
              <a:t>sharing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3" y="421772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6"/>
          <p:cNvSpPr txBox="1"/>
          <p:nvPr/>
        </p:nvSpPr>
        <p:spPr>
          <a:xfrm>
            <a:off x="1394932" y="3903744"/>
            <a:ext cx="5575721" cy="40943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 b="1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9" name="Google Shape;263;p39">
            <a:hlinkClick r:id="rId4" action="ppaction://hlinksldjump"/>
            <a:extLst>
              <a:ext uri="{FF2B5EF4-FFF2-40B4-BE49-F238E27FC236}">
                <a16:creationId xmlns:a16="http://schemas.microsoft.com/office/drawing/2014/main" id="{05B4A0D7-4D69-4BE3-B553-64724DD499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2005" t="19826" r="39798" b="9790"/>
          <a:stretch/>
        </p:blipFill>
        <p:spPr>
          <a:xfrm rot="16200000">
            <a:off x="2399055" y="-832467"/>
            <a:ext cx="2345171" cy="6399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5;p39">
            <a:hlinkClick r:id="rId4" action="ppaction://hlinksldjump"/>
            <a:extLst>
              <a:ext uri="{FF2B5EF4-FFF2-40B4-BE49-F238E27FC236}">
                <a16:creationId xmlns:a16="http://schemas.microsoft.com/office/drawing/2014/main" id="{AD41E56A-ABC8-48C1-812F-2008E8651E34}"/>
              </a:ext>
            </a:extLst>
          </p:cNvPr>
          <p:cNvSpPr txBox="1">
            <a:spLocks/>
          </p:cNvSpPr>
          <p:nvPr/>
        </p:nvSpPr>
        <p:spPr>
          <a:xfrm>
            <a:off x="1504682" y="1425471"/>
            <a:ext cx="5500877" cy="211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/>
              <a:t>Pengertian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endParaRPr lang="en-ID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/>
              <a:t>Potensi</a:t>
            </a:r>
            <a:endParaRPr lang="en-ID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D" sz="2400" dirty="0" err="1"/>
              <a:t>Kiat</a:t>
            </a:r>
            <a:r>
              <a:rPr lang="en-ID" sz="2400" dirty="0"/>
              <a:t>  </a:t>
            </a:r>
            <a:r>
              <a:rPr lang="en-ID" sz="2400" dirty="0" err="1"/>
              <a:t>Optimalkan</a:t>
            </a:r>
            <a:r>
              <a:rPr lang="en-ID" sz="2400" dirty="0"/>
              <a:t> </a:t>
            </a:r>
            <a:r>
              <a:rPr lang="en-ID" sz="2400" dirty="0" err="1"/>
              <a:t>Potensi</a:t>
            </a:r>
            <a:r>
              <a:rPr lang="en-ID" sz="2400" dirty="0"/>
              <a:t> </a:t>
            </a:r>
            <a:r>
              <a:rPr lang="en-ID" sz="2400" dirty="0" err="1"/>
              <a:t>Anak</a:t>
            </a:r>
            <a:r>
              <a:rPr lang="en-ID" sz="2400" dirty="0"/>
              <a:t> di Masa </a:t>
            </a:r>
          </a:p>
        </p:txBody>
      </p:sp>
      <p:pic>
        <p:nvPicPr>
          <p:cNvPr id="3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BF23DEC3-1C3B-472B-83AA-17349B5C5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9" y="3595579"/>
            <a:ext cx="1456192" cy="1092144"/>
          </a:xfrm>
          <a:prstGeom prst="rect">
            <a:avLst/>
          </a:prstGeom>
        </p:spPr>
      </p:pic>
      <p:pic>
        <p:nvPicPr>
          <p:cNvPr id="5" name="Picture 4" descr="A person standing next to a book shelf&#10;&#10;Description automatically generated">
            <a:extLst>
              <a:ext uri="{FF2B5EF4-FFF2-40B4-BE49-F238E27FC236}">
                <a16:creationId xmlns:a16="http://schemas.microsoft.com/office/drawing/2014/main" id="{60D238B2-9547-4EB1-9921-B780BA0F1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074" y="3245264"/>
            <a:ext cx="982941" cy="1407576"/>
          </a:xfrm>
          <a:prstGeom prst="rect">
            <a:avLst/>
          </a:prstGeom>
        </p:spPr>
      </p:pic>
      <p:sp>
        <p:nvSpPr>
          <p:cNvPr id="15" name="Google Shape;257;p39">
            <a:extLst>
              <a:ext uri="{FF2B5EF4-FFF2-40B4-BE49-F238E27FC236}">
                <a16:creationId xmlns:a16="http://schemas.microsoft.com/office/drawing/2014/main" id="{09650E79-556E-4098-ACBC-5E882AF285D5}"/>
              </a:ext>
            </a:extLst>
          </p:cNvPr>
          <p:cNvSpPr/>
          <p:nvPr/>
        </p:nvSpPr>
        <p:spPr>
          <a:xfrm>
            <a:off x="6262115" y="2134479"/>
            <a:ext cx="1295930" cy="927121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" name="Picture 3" descr="A person posing for a picture&#10;&#10;Description automatically generated">
            <a:extLst>
              <a:ext uri="{FF2B5EF4-FFF2-40B4-BE49-F238E27FC236}">
                <a16:creationId xmlns:a16="http://schemas.microsoft.com/office/drawing/2014/main" id="{1CFBBBBB-3B91-4F76-9B57-73D2558F3D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9184" y="1436696"/>
            <a:ext cx="1295930" cy="165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37"/>
          <p:cNvGrpSpPr/>
          <p:nvPr/>
        </p:nvGrpSpPr>
        <p:grpSpPr>
          <a:xfrm>
            <a:off x="645735" y="90003"/>
            <a:ext cx="6157077" cy="4963493"/>
            <a:chOff x="557052" y="-1733075"/>
            <a:chExt cx="4918974" cy="6507973"/>
          </a:xfrm>
        </p:grpSpPr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7052" y="-1733075"/>
              <a:ext cx="4918974" cy="650797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1" name="Google Shape;201;p37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202" name="Google Shape;202;p37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37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7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7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7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7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37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37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7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7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7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7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7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7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7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7" name="Google Shape;217;p37"/>
          <p:cNvSpPr/>
          <p:nvPr/>
        </p:nvSpPr>
        <p:spPr>
          <a:xfrm>
            <a:off x="1524300" y="2066050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ctrTitle"/>
          </p:nvPr>
        </p:nvSpPr>
        <p:spPr>
          <a:xfrm>
            <a:off x="2151363" y="3714641"/>
            <a:ext cx="3187500" cy="786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………</a:t>
            </a:r>
            <a:endParaRPr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subTitle" idx="1"/>
          </p:nvPr>
        </p:nvSpPr>
        <p:spPr>
          <a:xfrm>
            <a:off x="1549206" y="345948"/>
            <a:ext cx="4391814" cy="30489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/>
              <a:t>A</a:t>
            </a:r>
            <a:r>
              <a:rPr lang="en" sz="2000" b="1" dirty="0"/>
              <a:t>nak ( UU Ri 23 / 2002 ) &amp; UNICEF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adalah seseorang yang berusia dibawah 18 tahun, termasuk yang masih dalam kandungan.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Teori Perkembangan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/>
              <a:t>A</a:t>
            </a:r>
            <a:r>
              <a:rPr lang="en" sz="2000" dirty="0"/>
              <a:t>nak adalah calon bayi dalam kandungan sd lahir dan berusia dibawah 18 tahun.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773" y="15307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>
            <a:hlinkClick r:id="rId5" action="ppaction://hlinksldjump"/>
          </p:cNvPr>
          <p:cNvSpPr/>
          <p:nvPr/>
        </p:nvSpPr>
        <p:spPr>
          <a:xfrm>
            <a:off x="7071289" y="3281249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>
            <a:hlinkClick r:id="rId5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8047408" y="3388878"/>
            <a:ext cx="1172838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Architects Daughter"/>
                <a:ea typeface="Architects Daughter"/>
                <a:cs typeface="Architects Daughter"/>
                <a:sym typeface="Architects Daughter"/>
              </a:rPr>
              <a:t>NEXT!</a:t>
            </a:r>
            <a:endParaRPr sz="1200" dirty="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24" name="Google Shape;224;p37">
            <a:hlinkClick r:id="rId5" action="ppaction://hlinksldjump"/>
          </p:cNvPr>
          <p:cNvSpPr/>
          <p:nvPr/>
        </p:nvSpPr>
        <p:spPr>
          <a:xfrm rot="-5400000">
            <a:off x="7232740" y="3405642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453;p45">
            <a:hlinkClick r:id="rId5" action="ppaction://hlinksldjump"/>
            <a:extLst>
              <a:ext uri="{FF2B5EF4-FFF2-40B4-BE49-F238E27FC236}">
                <a16:creationId xmlns:a16="http://schemas.microsoft.com/office/drawing/2014/main" id="{8ADA3B41-F325-41AE-9ABD-2663C372D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2005" t="19826" r="39798" b="9790"/>
          <a:stretch/>
        </p:blipFill>
        <p:spPr>
          <a:xfrm rot="-5400000">
            <a:off x="6160813" y="441427"/>
            <a:ext cx="3304920" cy="260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430FC-1766-4D43-9F94-E5F101CDA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7691" y="587830"/>
            <a:ext cx="1763946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8"/>
          <p:cNvPicPr preferRelativeResize="0"/>
          <p:nvPr/>
        </p:nvPicPr>
        <p:blipFill rotWithShape="1">
          <a:blip r:embed="rId3">
            <a:alphaModFix/>
          </a:blip>
          <a:srcRect t="10992"/>
          <a:stretch/>
        </p:blipFill>
        <p:spPr>
          <a:xfrm>
            <a:off x="4703550" y="1051850"/>
            <a:ext cx="3591225" cy="373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/>
          <p:nvPr/>
        </p:nvSpPr>
        <p:spPr>
          <a:xfrm>
            <a:off x="5877486" y="3216378"/>
            <a:ext cx="1052700" cy="182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8"/>
          <p:cNvSpPr/>
          <p:nvPr/>
        </p:nvSpPr>
        <p:spPr>
          <a:xfrm>
            <a:off x="6080038" y="2083598"/>
            <a:ext cx="1052700" cy="182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 rotWithShape="1">
          <a:blip r:embed="rId4">
            <a:alphaModFix/>
          </a:blip>
          <a:srcRect t="5800" b="2858"/>
          <a:stretch/>
        </p:blipFill>
        <p:spPr>
          <a:xfrm>
            <a:off x="255225" y="1051850"/>
            <a:ext cx="4856800" cy="39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/>
          <p:nvPr/>
        </p:nvSpPr>
        <p:spPr>
          <a:xfrm>
            <a:off x="2214963" y="2060398"/>
            <a:ext cx="1052700" cy="1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8"/>
          <p:cNvSpPr/>
          <p:nvPr/>
        </p:nvSpPr>
        <p:spPr>
          <a:xfrm>
            <a:off x="2214963" y="3423723"/>
            <a:ext cx="1052700" cy="1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title"/>
          </p:nvPr>
        </p:nvSpPr>
        <p:spPr>
          <a:xfrm>
            <a:off x="1072660" y="506438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/>
              <a:t>Potensi</a:t>
            </a:r>
            <a:r>
              <a:rPr lang="en-ID" sz="4000" dirty="0"/>
              <a:t> .. </a:t>
            </a:r>
            <a:r>
              <a:rPr lang="en-ID" sz="4000" dirty="0" err="1"/>
              <a:t>Potensi</a:t>
            </a:r>
            <a:r>
              <a:rPr lang="en-ID" sz="4000" dirty="0"/>
              <a:t> .. </a:t>
            </a:r>
            <a:r>
              <a:rPr lang="en-ID" sz="4000" dirty="0" err="1"/>
              <a:t>Potensi</a:t>
            </a:r>
            <a:r>
              <a:rPr lang="en-ID" sz="4000" dirty="0"/>
              <a:t> …</a:t>
            </a:r>
            <a:endParaRPr sz="4000" dirty="0"/>
          </a:p>
        </p:txBody>
      </p:sp>
      <p:sp>
        <p:nvSpPr>
          <p:cNvPr id="236" name="Google Shape;236;p38">
            <a:hlinkClick r:id="rId5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61319" y="1908598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otensi </a:t>
            </a:r>
            <a:endParaRPr dirty="0"/>
          </a:p>
        </p:txBody>
      </p:sp>
      <p:sp>
        <p:nvSpPr>
          <p:cNvPr id="237" name="Google Shape;237;p38">
            <a:hlinkClick r:id="rId5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461325" y="2318798"/>
            <a:ext cx="2444400" cy="693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kekuatan</a:t>
            </a:r>
            <a:r>
              <a:rPr lang="en-US" dirty="0"/>
              <a:t> / </a:t>
            </a:r>
            <a:r>
              <a:rPr lang="en-US" dirty="0" err="1"/>
              <a:t>kemampuan</a:t>
            </a:r>
            <a:r>
              <a:rPr lang="en-US" dirty="0"/>
              <a:t> yang </a:t>
            </a:r>
            <a:r>
              <a:rPr lang="en" dirty="0"/>
              <a:t>terpendam</a:t>
            </a:r>
            <a:endParaRPr dirty="0"/>
          </a:p>
        </p:txBody>
      </p:sp>
      <p:sp>
        <p:nvSpPr>
          <p:cNvPr id="238" name="Google Shape;238;p3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5238281" y="1908598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Potensi</a:t>
            </a:r>
            <a:endParaRPr dirty="0"/>
          </a:p>
        </p:txBody>
      </p:sp>
      <p:sp>
        <p:nvSpPr>
          <p:cNvPr id="239" name="Google Shape;239;p38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5238280" y="2318798"/>
            <a:ext cx="2444400" cy="69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K</a:t>
            </a:r>
            <a:r>
              <a:rPr lang="en" dirty="0"/>
              <a:t>emampuan terpendam yang dimiliki sejak lahir</a:t>
            </a:r>
            <a:endParaRPr dirty="0"/>
          </a:p>
        </p:txBody>
      </p:sp>
      <p:sp>
        <p:nvSpPr>
          <p:cNvPr id="240" name="Google Shape;240;p3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1461319" y="3230723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Potensi</a:t>
            </a:r>
            <a:endParaRPr dirty="0"/>
          </a:p>
        </p:txBody>
      </p:sp>
      <p:sp>
        <p:nvSpPr>
          <p:cNvPr id="241" name="Google Shape;241;p38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1335117" y="3640923"/>
            <a:ext cx="2969518" cy="69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Kemampuan  terpendam yang  sebaiknya di temu kenali</a:t>
            </a:r>
            <a:endParaRPr dirty="0"/>
          </a:p>
        </p:txBody>
      </p:sp>
      <p:sp>
        <p:nvSpPr>
          <p:cNvPr id="242" name="Google Shape;242;p38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5156223" y="3064578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Potensi</a:t>
            </a:r>
            <a:endParaRPr dirty="0"/>
          </a:p>
        </p:txBody>
      </p:sp>
      <p:sp>
        <p:nvSpPr>
          <p:cNvPr id="243" name="Google Shape;243;p38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5197358" y="3500067"/>
            <a:ext cx="2783644" cy="83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Kemampuan yang hanya akan  menjadi keterampilan jika diasah</a:t>
            </a:r>
            <a:endParaRPr dirty="0"/>
          </a:p>
        </p:txBody>
      </p:sp>
      <p:pic>
        <p:nvPicPr>
          <p:cNvPr id="244" name="Google Shape;244;p38">
            <a:hlinkClick r:id="" action="ppaction://noaction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22137" y="3365816"/>
            <a:ext cx="1229098" cy="134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>
            <a:hlinkClick r:id="" action="ppaction://noaction"/>
          </p:cNvPr>
          <p:cNvSpPr/>
          <p:nvPr/>
        </p:nvSpPr>
        <p:spPr>
          <a:xfrm rot="14273052">
            <a:off x="8466819" y="4038822"/>
            <a:ext cx="194343" cy="237642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8">
            <a:hlinkClick r:id="" action="ppaction://noaction"/>
          </p:cNvPr>
          <p:cNvSpPr/>
          <p:nvPr/>
        </p:nvSpPr>
        <p:spPr>
          <a:xfrm>
            <a:off x="8310990" y="3958572"/>
            <a:ext cx="481600" cy="344542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46" y="205139"/>
            <a:ext cx="5840423" cy="46693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1" name="Google Shape;291;p40"/>
          <p:cNvSpPr/>
          <p:nvPr/>
        </p:nvSpPr>
        <p:spPr>
          <a:xfrm>
            <a:off x="2644150" y="3634725"/>
            <a:ext cx="838200" cy="1827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0"/>
          <p:cNvSpPr/>
          <p:nvPr/>
        </p:nvSpPr>
        <p:spPr>
          <a:xfrm>
            <a:off x="3771900" y="1737350"/>
            <a:ext cx="441900" cy="1827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title"/>
          </p:nvPr>
        </p:nvSpPr>
        <p:spPr>
          <a:xfrm>
            <a:off x="1208140" y="422977"/>
            <a:ext cx="4443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Potensi Anak </a:t>
            </a:r>
            <a:endParaRPr sz="3600" dirty="0"/>
          </a:p>
        </p:txBody>
      </p:sp>
      <p:sp>
        <p:nvSpPr>
          <p:cNvPr id="294" name="Google Shape;294;p40"/>
          <p:cNvSpPr txBox="1">
            <a:spLocks noGrp="1"/>
          </p:cNvSpPr>
          <p:nvPr>
            <p:ph type="body" idx="1"/>
          </p:nvPr>
        </p:nvSpPr>
        <p:spPr>
          <a:xfrm>
            <a:off x="1291930" y="1111067"/>
            <a:ext cx="4238100" cy="3418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" dirty="0"/>
          </a:p>
          <a:p>
            <a:pPr marL="0" indent="0" algn="just">
              <a:buNone/>
            </a:pPr>
            <a:r>
              <a:rPr lang="en" sz="2400" dirty="0">
                <a:latin typeface="Architects Daughter" panose="020B0604020202020204" charset="0"/>
              </a:rPr>
              <a:t>Kemampuan </a:t>
            </a:r>
            <a:r>
              <a:rPr lang="en" sz="2400" dirty="0">
                <a:highlight>
                  <a:srgbClr val="FFFF00"/>
                </a:highlight>
                <a:latin typeface="Architects Daughter" panose="020B0604020202020204" charset="0"/>
              </a:rPr>
              <a:t>terpendam</a:t>
            </a:r>
            <a:r>
              <a:rPr lang="en" sz="2400" dirty="0">
                <a:latin typeface="Architects Daughter" panose="020B0604020202020204" charset="0"/>
              </a:rPr>
              <a:t>  yang dimiliki seseorang yang berusia dibawah 18 tahun, (termasuk yang masih dalam kandungan); yang hanya akan tampak menjadi </a:t>
            </a:r>
            <a:r>
              <a:rPr lang="en" sz="2400" dirty="0">
                <a:highlight>
                  <a:srgbClr val="FFFF00"/>
                </a:highlight>
                <a:latin typeface="Architects Daughter" panose="020B0604020202020204" charset="0"/>
              </a:rPr>
              <a:t>keterampilan </a:t>
            </a:r>
            <a:r>
              <a:rPr lang="en" sz="2400" dirty="0">
                <a:latin typeface="Architects Daughter" panose="020B0604020202020204" charset="0"/>
              </a:rPr>
              <a:t>apabila </a:t>
            </a:r>
            <a:r>
              <a:rPr lang="en" sz="2400" dirty="0">
                <a:highlight>
                  <a:srgbClr val="FFFF00"/>
                </a:highlight>
                <a:latin typeface="Architects Daughter" panose="020B0604020202020204" charset="0"/>
              </a:rPr>
              <a:t>ditemu kenali dan di asah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4">
            <a:alphaModFix/>
          </a:blip>
          <a:srcRect l="32006" t="19826" r="52023" b="9790"/>
          <a:stretch/>
        </p:blipFill>
        <p:spPr>
          <a:xfrm rot="5400000">
            <a:off x="6014243" y="3042443"/>
            <a:ext cx="690925" cy="22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0">
            <a:hlinkClick r:id="rId5" action="ppaction://hlinksldjump"/>
          </p:cNvPr>
          <p:cNvSpPr/>
          <p:nvPr/>
        </p:nvSpPr>
        <p:spPr>
          <a:xfrm>
            <a:off x="7270429" y="1595629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40">
            <a:hlinkClick r:id="rId6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32005" t="19826" r="39798" b="9790"/>
          <a:stretch/>
        </p:blipFill>
        <p:spPr>
          <a:xfrm rot="-5400000">
            <a:off x="6026756" y="-73748"/>
            <a:ext cx="1138848" cy="2132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>
            <a:hlinkClick r:id="rId6" action="ppaction://hlinksldjump"/>
          </p:cNvPr>
          <p:cNvSpPr/>
          <p:nvPr/>
        </p:nvSpPr>
        <p:spPr>
          <a:xfrm>
            <a:off x="4168550" y="431805"/>
            <a:ext cx="1151140" cy="768611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Google Shape;303;p40">
            <a:hlinkClick r:id="" action="ppaction://noaction"/>
          </p:cNvPr>
          <p:cNvSpPr/>
          <p:nvPr/>
        </p:nvSpPr>
        <p:spPr>
          <a:xfrm>
            <a:off x="6657300" y="2209591"/>
            <a:ext cx="1730400" cy="4908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0">
            <a:hlinkClick r:id="" action="ppaction://noaction"/>
          </p:cNvPr>
          <p:cNvSpPr/>
          <p:nvPr/>
        </p:nvSpPr>
        <p:spPr>
          <a:xfrm>
            <a:off x="7270429" y="2857356"/>
            <a:ext cx="1730400" cy="490800"/>
          </a:xfrm>
          <a:prstGeom prst="rect">
            <a:avLst/>
          </a:prstGeom>
          <a:solidFill>
            <a:srgbClr val="EA9999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0">
            <a:hlinkClick r:id="" action="ppaction://noaction"/>
          </p:cNvPr>
          <p:cNvSpPr/>
          <p:nvPr/>
        </p:nvSpPr>
        <p:spPr>
          <a:xfrm>
            <a:off x="6596180" y="816111"/>
            <a:ext cx="1730400" cy="49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0">
            <a:hlinkClick r:id="" action="ppaction://noaction"/>
          </p:cNvPr>
          <p:cNvSpPr/>
          <p:nvPr/>
        </p:nvSpPr>
        <p:spPr>
          <a:xfrm>
            <a:off x="6636482" y="3480675"/>
            <a:ext cx="1730400" cy="49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2A0C5-1B5B-4B1F-9294-EB4F1709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8" y="123424"/>
            <a:ext cx="3710796" cy="1248176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Teori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Inteligensi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Majemuk</a:t>
            </a:r>
            <a:endParaRPr lang="en-ID" sz="36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Gardner's Multiple Intelligence Theory with Test Resources ...">
            <a:extLst>
              <a:ext uri="{FF2B5EF4-FFF2-40B4-BE49-F238E27FC236}">
                <a16:creationId xmlns:a16="http://schemas.microsoft.com/office/drawing/2014/main" id="{9684FDE3-F316-4753-AC5F-12F64411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68" y="187671"/>
            <a:ext cx="4766093" cy="47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AB4D0A-0ACB-4774-BD72-84F086F4C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351" y="991382"/>
            <a:ext cx="463240" cy="2942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030" name="Picture 6" descr="Skills 4 Trainers:: Theory of Multiple Intelligences">
            <a:extLst>
              <a:ext uri="{FF2B5EF4-FFF2-40B4-BE49-F238E27FC236}">
                <a16:creationId xmlns:a16="http://schemas.microsoft.com/office/drawing/2014/main" id="{158A6945-E9B5-4F8D-AE66-987FADD9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8" y="1435395"/>
            <a:ext cx="3805029" cy="35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3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1266385" y="360839"/>
            <a:ext cx="5194680" cy="9375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D" sz="2000" dirty="0"/>
            </a:br>
            <a:br>
              <a:rPr lang="en-ID" sz="2000" dirty="0"/>
            </a:br>
            <a:br>
              <a:rPr lang="en-ID" sz="2000" dirty="0"/>
            </a:br>
            <a:br>
              <a:rPr lang="en-ID" sz="2000" dirty="0"/>
            </a:br>
            <a:r>
              <a:rPr lang="en-ID" sz="1800" dirty="0"/>
              <a:t>Point of View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>
                <a:highlight>
                  <a:srgbClr val="FFFF00"/>
                </a:highlight>
              </a:rPr>
              <a:t>Sharing </a:t>
            </a:r>
            <a:r>
              <a:rPr lang="en-ID" sz="1800" dirty="0" err="1"/>
              <a:t>Mengoptimalkan</a:t>
            </a:r>
            <a:r>
              <a:rPr lang="en-ID" sz="1800" dirty="0"/>
              <a:t> </a:t>
            </a:r>
            <a:r>
              <a:rPr lang="en-ID" sz="1800" dirty="0" err="1"/>
              <a:t>Potensi</a:t>
            </a:r>
            <a:r>
              <a:rPr lang="en-ID" sz="1800" dirty="0"/>
              <a:t> </a:t>
            </a:r>
            <a:r>
              <a:rPr lang="en-ID" sz="1800" dirty="0" err="1"/>
              <a:t>Anak</a:t>
            </a:r>
            <a:r>
              <a:rPr lang="en-ID" sz="1800" dirty="0"/>
              <a:t>, di Masa </a:t>
            </a:r>
            <a:r>
              <a:rPr lang="en-ID" sz="1800" dirty="0" err="1"/>
              <a:t>Pandemi</a:t>
            </a:r>
            <a:r>
              <a:rPr lang="en-ID" sz="1800" dirty="0"/>
              <a:t> </a:t>
            </a:r>
            <a:r>
              <a:rPr lang="en-ID" sz="1800" dirty="0" err="1"/>
              <a:t>menuju</a:t>
            </a:r>
            <a:r>
              <a:rPr lang="en-ID" sz="1800" dirty="0"/>
              <a:t> New Normal .</a:t>
            </a:r>
            <a:endParaRPr sz="1800" dirty="0"/>
          </a:p>
        </p:txBody>
      </p:sp>
      <p:sp>
        <p:nvSpPr>
          <p:cNvPr id="437" name="Google Shape;437;p45"/>
          <p:cNvSpPr txBox="1">
            <a:spLocks noGrp="1"/>
          </p:cNvSpPr>
          <p:nvPr>
            <p:ph type="title"/>
          </p:nvPr>
        </p:nvSpPr>
        <p:spPr>
          <a:xfrm>
            <a:off x="2363650" y="1423450"/>
            <a:ext cx="36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highlight>
                  <a:srgbClr val="FFFF00"/>
                </a:highlight>
              </a:rPr>
              <a:t>MindSet</a:t>
            </a:r>
            <a:r>
              <a:rPr lang="en-ID" sz="1800" dirty="0"/>
              <a:t> </a:t>
            </a:r>
            <a:r>
              <a:rPr lang="en-ID" sz="1800" dirty="0" err="1"/>
              <a:t>Pengasuhan</a:t>
            </a:r>
            <a:endParaRPr sz="1800" dirty="0"/>
          </a:p>
        </p:txBody>
      </p:sp>
      <p:sp>
        <p:nvSpPr>
          <p:cNvPr id="438" name="Google Shape;438;p45"/>
          <p:cNvSpPr txBox="1">
            <a:spLocks noGrp="1"/>
          </p:cNvSpPr>
          <p:nvPr>
            <p:ph type="title"/>
          </p:nvPr>
        </p:nvSpPr>
        <p:spPr>
          <a:xfrm>
            <a:off x="2363650" y="1996150"/>
            <a:ext cx="36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</a:t>
            </a:r>
            <a:r>
              <a:rPr lang="en-ID" sz="1800" dirty="0" err="1"/>
              <a:t>empatkan</a:t>
            </a:r>
            <a:r>
              <a:rPr lang="en-ID" sz="1800" dirty="0"/>
              <a:t> </a:t>
            </a:r>
            <a:r>
              <a:rPr lang="en-ID" sz="1800" dirty="0" err="1"/>
              <a:t>anak</a:t>
            </a:r>
            <a:r>
              <a:rPr lang="en-ID" sz="1800" dirty="0"/>
              <a:t> </a:t>
            </a:r>
            <a:r>
              <a:rPr lang="en-ID" sz="1800" dirty="0" err="1"/>
              <a:t>sebagai</a:t>
            </a:r>
            <a:r>
              <a:rPr lang="en-ID" sz="1800" dirty="0"/>
              <a:t> </a:t>
            </a:r>
            <a:r>
              <a:rPr lang="en-ID" sz="1800" dirty="0" err="1"/>
              <a:t>pribadi</a:t>
            </a:r>
            <a:r>
              <a:rPr lang="en-ID" sz="1800" dirty="0"/>
              <a:t> </a:t>
            </a:r>
            <a:r>
              <a:rPr lang="en-ID" sz="1800" dirty="0" err="1">
                <a:highlight>
                  <a:srgbClr val="FFFF00"/>
                </a:highlight>
              </a:rPr>
              <a:t>otonom</a:t>
            </a:r>
            <a:endParaRPr sz="1800" dirty="0">
              <a:highlight>
                <a:srgbClr val="FFFF00"/>
              </a:highlight>
            </a:endParaRPr>
          </a:p>
        </p:txBody>
      </p:sp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2363650" y="2568850"/>
            <a:ext cx="384576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/>
              <a:t>Bentuk</a:t>
            </a:r>
            <a:r>
              <a:rPr lang="en-ID" sz="1800" dirty="0"/>
              <a:t> </a:t>
            </a:r>
            <a:r>
              <a:rPr lang="en-ID" sz="1800" dirty="0" err="1">
                <a:highlight>
                  <a:srgbClr val="FFFF00"/>
                </a:highlight>
              </a:rPr>
              <a:t>Karakter</a:t>
            </a:r>
            <a:r>
              <a:rPr lang="en-ID" sz="1800" dirty="0"/>
              <a:t> </a:t>
            </a:r>
            <a:r>
              <a:rPr lang="en-ID" sz="1800" dirty="0" err="1"/>
              <a:t>sejak</a:t>
            </a:r>
            <a:r>
              <a:rPr lang="en-ID" sz="1800" dirty="0"/>
              <a:t> </a:t>
            </a:r>
            <a:r>
              <a:rPr lang="en-ID" sz="1800" dirty="0" err="1"/>
              <a:t>dini</a:t>
            </a:r>
            <a:endParaRPr sz="1800"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title"/>
          </p:nvPr>
        </p:nvSpPr>
        <p:spPr>
          <a:xfrm>
            <a:off x="2363650" y="3141550"/>
            <a:ext cx="3893784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highlight>
                  <a:srgbClr val="FFFF00"/>
                </a:highlight>
              </a:rPr>
              <a:t>Ex : </a:t>
            </a:r>
            <a:r>
              <a:rPr lang="en-ID" sz="1800" dirty="0" err="1">
                <a:highlight>
                  <a:srgbClr val="FF0000"/>
                </a:highlight>
              </a:rPr>
              <a:t>disiplin</a:t>
            </a:r>
            <a:r>
              <a:rPr lang="en-ID" sz="1800" dirty="0">
                <a:highlight>
                  <a:srgbClr val="FF0000"/>
                </a:highlight>
              </a:rPr>
              <a:t>, </a:t>
            </a:r>
            <a:r>
              <a:rPr lang="en-ID" sz="1800" dirty="0" err="1">
                <a:highlight>
                  <a:srgbClr val="FF0000"/>
                </a:highlight>
              </a:rPr>
              <a:t>tekun</a:t>
            </a:r>
            <a:r>
              <a:rPr lang="en-ID" sz="1800" dirty="0">
                <a:highlight>
                  <a:srgbClr val="FF0000"/>
                </a:highlight>
              </a:rPr>
              <a:t>, on time, </a:t>
            </a:r>
            <a:r>
              <a:rPr lang="en-ID" sz="1800" dirty="0" err="1">
                <a:highlight>
                  <a:srgbClr val="FF0000"/>
                </a:highlight>
              </a:rPr>
              <a:t>respek</a:t>
            </a:r>
            <a:r>
              <a:rPr lang="en-ID" sz="1800" dirty="0">
                <a:highlight>
                  <a:srgbClr val="FF0000"/>
                </a:highlight>
              </a:rPr>
              <a:t>, </a:t>
            </a:r>
            <a:r>
              <a:rPr lang="en-ID" sz="1800" dirty="0" err="1">
                <a:highlight>
                  <a:srgbClr val="FF0000"/>
                </a:highlight>
              </a:rPr>
              <a:t>mandiri</a:t>
            </a:r>
            <a:r>
              <a:rPr lang="en-ID" sz="1800" dirty="0">
                <a:highlight>
                  <a:srgbClr val="FF0000"/>
                </a:highlight>
              </a:rPr>
              <a:t>, </a:t>
            </a:r>
            <a:r>
              <a:rPr lang="en-ID" sz="1800" dirty="0" err="1">
                <a:highlight>
                  <a:srgbClr val="FF0000"/>
                </a:highlight>
              </a:rPr>
              <a:t>tanggung</a:t>
            </a:r>
            <a:r>
              <a:rPr lang="en-ID" sz="1800" dirty="0">
                <a:highlight>
                  <a:srgbClr val="FF0000"/>
                </a:highlight>
              </a:rPr>
              <a:t> </a:t>
            </a:r>
            <a:r>
              <a:rPr lang="en-ID" sz="1800" dirty="0" err="1">
                <a:highlight>
                  <a:srgbClr val="FF0000"/>
                </a:highlight>
              </a:rPr>
              <a:t>jawab</a:t>
            </a:r>
            <a:endParaRPr sz="1800" dirty="0">
              <a:highlight>
                <a:srgbClr val="FF0000"/>
              </a:highlight>
            </a:endParaRPr>
          </a:p>
        </p:txBody>
      </p:sp>
      <p:sp>
        <p:nvSpPr>
          <p:cNvPr id="442" name="Google Shape;442;p45"/>
          <p:cNvSpPr/>
          <p:nvPr/>
        </p:nvSpPr>
        <p:spPr>
          <a:xfrm>
            <a:off x="1633550" y="14746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5"/>
          <p:cNvSpPr/>
          <p:nvPr/>
        </p:nvSpPr>
        <p:spPr>
          <a:xfrm>
            <a:off x="1633550" y="20473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5"/>
          <p:cNvSpPr/>
          <p:nvPr/>
        </p:nvSpPr>
        <p:spPr>
          <a:xfrm>
            <a:off x="1633550" y="26200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1633550" y="31927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1633550" y="37654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5"/>
          <p:cNvSpPr/>
          <p:nvPr/>
        </p:nvSpPr>
        <p:spPr>
          <a:xfrm>
            <a:off x="1742450" y="2166068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8" name="Google Shape;448;p45"/>
          <p:cNvSpPr/>
          <p:nvPr/>
        </p:nvSpPr>
        <p:spPr>
          <a:xfrm>
            <a:off x="1742450" y="2765963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Google Shape;449;p45"/>
          <p:cNvSpPr/>
          <p:nvPr/>
        </p:nvSpPr>
        <p:spPr>
          <a:xfrm>
            <a:off x="1742450" y="3338663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53" name="Google Shape;453;p4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32005" t="19826" r="39798" b="9790"/>
          <a:stretch/>
        </p:blipFill>
        <p:spPr>
          <a:xfrm rot="-5400000">
            <a:off x="6407658" y="1464927"/>
            <a:ext cx="2519448" cy="2602072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5">
            <a:hlinkClick r:id="rId3" action="ppaction://hlinksldjump"/>
          </p:cNvPr>
          <p:cNvSpPr/>
          <p:nvPr/>
        </p:nvSpPr>
        <p:spPr>
          <a:xfrm>
            <a:off x="681070" y="1393543"/>
            <a:ext cx="1151140" cy="768611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42569-C2B5-4CCB-9ED5-42AE2E209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450" y="1603111"/>
            <a:ext cx="280440" cy="21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D0CC7-E689-4A8B-A113-5CCD8C6A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115" y="3879624"/>
            <a:ext cx="280440" cy="213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4092A-6F43-435D-9904-7CA1FAA35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43" y="1396811"/>
            <a:ext cx="1219679" cy="548688"/>
          </a:xfrm>
          <a:prstGeom prst="rect">
            <a:avLst/>
          </a:prstGeom>
        </p:spPr>
      </p:pic>
      <p:sp>
        <p:nvSpPr>
          <p:cNvPr id="45" name="Google Shape;332;p41">
            <a:hlinkClick r:id="rId7" action="ppaction://hlinksldjump"/>
            <a:extLst>
              <a:ext uri="{FF2B5EF4-FFF2-40B4-BE49-F238E27FC236}">
                <a16:creationId xmlns:a16="http://schemas.microsoft.com/office/drawing/2014/main" id="{3B30FFDC-9D26-419F-85B1-522580C3B3C3}"/>
              </a:ext>
            </a:extLst>
          </p:cNvPr>
          <p:cNvSpPr txBox="1">
            <a:spLocks/>
          </p:cNvSpPr>
          <p:nvPr/>
        </p:nvSpPr>
        <p:spPr>
          <a:xfrm>
            <a:off x="7028681" y="1620798"/>
            <a:ext cx="1782805" cy="101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ID" dirty="0" err="1"/>
              <a:t>Ke</a:t>
            </a:r>
            <a:endParaRPr lang="en-ID" dirty="0"/>
          </a:p>
          <a:p>
            <a:r>
              <a:rPr lang="en-ID" dirty="0" err="1"/>
              <a:t>Pribadi</a:t>
            </a:r>
            <a:endParaRPr lang="en-ID" dirty="0"/>
          </a:p>
          <a:p>
            <a:r>
              <a:rPr lang="en-ID" dirty="0"/>
              <a:t>An / </a:t>
            </a:r>
            <a:r>
              <a:rPr lang="en-ID" dirty="0" err="1"/>
              <a:t>Karakter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758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"/>
          <p:cNvSpPr txBox="1">
            <a:spLocks noGrp="1"/>
          </p:cNvSpPr>
          <p:nvPr>
            <p:ph type="title"/>
          </p:nvPr>
        </p:nvSpPr>
        <p:spPr>
          <a:xfrm>
            <a:off x="1125348" y="328417"/>
            <a:ext cx="5240997" cy="1094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D" sz="2000" dirty="0"/>
            </a:br>
            <a:br>
              <a:rPr lang="en-ID" sz="2000" dirty="0"/>
            </a:br>
            <a:br>
              <a:rPr lang="en-ID" sz="2000" dirty="0"/>
            </a:br>
            <a:br>
              <a:rPr lang="en-ID" sz="2000" dirty="0"/>
            </a:br>
            <a:r>
              <a:rPr lang="en-ID" sz="2000" dirty="0"/>
              <a:t>Point of View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>
                <a:highlight>
                  <a:srgbClr val="FFFF00"/>
                </a:highlight>
              </a:rPr>
              <a:t>Sharing </a:t>
            </a:r>
            <a:r>
              <a:rPr lang="en-ID" sz="2000" dirty="0" err="1"/>
              <a:t>Mengoptimalkan</a:t>
            </a:r>
            <a:r>
              <a:rPr lang="en-ID" sz="2000" dirty="0"/>
              <a:t> </a:t>
            </a:r>
            <a:r>
              <a:rPr lang="en-ID" sz="2000" dirty="0" err="1"/>
              <a:t>Potensi</a:t>
            </a:r>
            <a:r>
              <a:rPr lang="en-ID" sz="2000" dirty="0"/>
              <a:t> </a:t>
            </a:r>
            <a:r>
              <a:rPr lang="en-ID" sz="2000" dirty="0" err="1"/>
              <a:t>Anak</a:t>
            </a:r>
            <a:r>
              <a:rPr lang="en-ID" sz="2000" dirty="0"/>
              <a:t>., di Masa </a:t>
            </a:r>
            <a:r>
              <a:rPr lang="en-ID" sz="2000" dirty="0" err="1"/>
              <a:t>Pandemi</a:t>
            </a:r>
            <a:r>
              <a:rPr lang="en-ID" sz="2000" dirty="0"/>
              <a:t> </a:t>
            </a:r>
            <a:r>
              <a:rPr lang="en-ID" sz="2000" dirty="0" err="1"/>
              <a:t>Menuju</a:t>
            </a:r>
            <a:r>
              <a:rPr lang="en-ID" sz="2000" dirty="0"/>
              <a:t> New Normal </a:t>
            </a:r>
            <a:endParaRPr sz="2000" dirty="0"/>
          </a:p>
        </p:txBody>
      </p:sp>
      <p:sp>
        <p:nvSpPr>
          <p:cNvPr id="437" name="Google Shape;437;p45"/>
          <p:cNvSpPr txBox="1">
            <a:spLocks noGrp="1"/>
          </p:cNvSpPr>
          <p:nvPr>
            <p:ph type="title"/>
          </p:nvPr>
        </p:nvSpPr>
        <p:spPr>
          <a:xfrm>
            <a:off x="2363650" y="1423450"/>
            <a:ext cx="36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</a:t>
            </a:r>
            <a:r>
              <a:rPr lang="en-ID" sz="1800" dirty="0" err="1"/>
              <a:t>jari</a:t>
            </a:r>
            <a:r>
              <a:rPr lang="en-ID" sz="1800" dirty="0"/>
              <a:t> </a:t>
            </a:r>
            <a:r>
              <a:rPr lang="en-ID" sz="1800" dirty="0" err="1"/>
              <a:t>anak</a:t>
            </a:r>
            <a:r>
              <a:rPr lang="en-ID" sz="1800" dirty="0"/>
              <a:t> </a:t>
            </a:r>
            <a:r>
              <a:rPr lang="en-ID" sz="1800" dirty="0" err="1"/>
              <a:t>berpikir</a:t>
            </a:r>
            <a:r>
              <a:rPr lang="en-ID" sz="1800" dirty="0"/>
              <a:t> </a:t>
            </a:r>
            <a:r>
              <a:rPr lang="en-ID" sz="1800" dirty="0" err="1">
                <a:highlight>
                  <a:srgbClr val="FFFF00"/>
                </a:highlight>
              </a:rPr>
              <a:t>alternatif</a:t>
            </a:r>
            <a:endParaRPr sz="1800" dirty="0">
              <a:highlight>
                <a:srgbClr val="FFFF00"/>
              </a:highlight>
            </a:endParaRPr>
          </a:p>
        </p:txBody>
      </p:sp>
      <p:sp>
        <p:nvSpPr>
          <p:cNvPr id="438" name="Google Shape;438;p45"/>
          <p:cNvSpPr txBox="1">
            <a:spLocks noGrp="1"/>
          </p:cNvSpPr>
          <p:nvPr>
            <p:ph type="title"/>
          </p:nvPr>
        </p:nvSpPr>
        <p:spPr>
          <a:xfrm>
            <a:off x="2363650" y="1996150"/>
            <a:ext cx="36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Memandang</a:t>
            </a:r>
            <a:r>
              <a:rPr lang="en-US" sz="1800" dirty="0"/>
              <a:t> </a:t>
            </a:r>
            <a:r>
              <a:rPr lang="en-US" sz="1800" dirty="0" err="1"/>
              <a:t>sst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positif</a:t>
            </a:r>
            <a:endParaRPr sz="1800" dirty="0"/>
          </a:p>
        </p:txBody>
      </p:sp>
      <p:sp>
        <p:nvSpPr>
          <p:cNvPr id="440" name="Google Shape;440;p45"/>
          <p:cNvSpPr txBox="1">
            <a:spLocks noGrp="1"/>
          </p:cNvSpPr>
          <p:nvPr>
            <p:ph type="title"/>
          </p:nvPr>
        </p:nvSpPr>
        <p:spPr>
          <a:xfrm>
            <a:off x="2363650" y="2620240"/>
            <a:ext cx="36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highlight>
                  <a:srgbClr val="FFFF00"/>
                </a:highlight>
              </a:rPr>
              <a:t>Hargai</a:t>
            </a:r>
            <a:r>
              <a:rPr lang="en-ID" sz="1800" dirty="0">
                <a:highlight>
                  <a:srgbClr val="FFFF00"/>
                </a:highlight>
              </a:rPr>
              <a:t> proses</a:t>
            </a:r>
            <a:r>
              <a:rPr lang="en-ID" sz="1800" dirty="0"/>
              <a:t>, </a:t>
            </a:r>
            <a:r>
              <a:rPr lang="en-ID" sz="1800" dirty="0" err="1"/>
              <a:t>tidak</a:t>
            </a:r>
            <a:r>
              <a:rPr lang="en-ID" sz="1800" dirty="0"/>
              <a:t> focus </a:t>
            </a:r>
            <a:r>
              <a:rPr lang="en-ID" sz="1800" dirty="0" err="1"/>
              <a:t>ke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endParaRPr sz="1800" dirty="0"/>
          </a:p>
        </p:txBody>
      </p:sp>
      <p:sp>
        <p:nvSpPr>
          <p:cNvPr id="441" name="Google Shape;441;p45"/>
          <p:cNvSpPr txBox="1">
            <a:spLocks noGrp="1"/>
          </p:cNvSpPr>
          <p:nvPr>
            <p:ph type="title"/>
          </p:nvPr>
        </p:nvSpPr>
        <p:spPr>
          <a:xfrm>
            <a:off x="2419848" y="3184525"/>
            <a:ext cx="36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>
                <a:highlight>
                  <a:srgbClr val="FFFF00"/>
                </a:highlight>
              </a:rPr>
              <a:t>Apresiasi</a:t>
            </a:r>
            <a:r>
              <a:rPr lang="en-ID" sz="1800" dirty="0"/>
              <a:t> </a:t>
            </a: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pencapaiannya</a:t>
            </a:r>
            <a:endParaRPr sz="1800" dirty="0"/>
          </a:p>
        </p:txBody>
      </p:sp>
      <p:sp>
        <p:nvSpPr>
          <p:cNvPr id="442" name="Google Shape;442;p45"/>
          <p:cNvSpPr/>
          <p:nvPr/>
        </p:nvSpPr>
        <p:spPr>
          <a:xfrm>
            <a:off x="1633550" y="14746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5"/>
          <p:cNvSpPr/>
          <p:nvPr/>
        </p:nvSpPr>
        <p:spPr>
          <a:xfrm>
            <a:off x="1633550" y="20473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5"/>
          <p:cNvSpPr/>
          <p:nvPr/>
        </p:nvSpPr>
        <p:spPr>
          <a:xfrm>
            <a:off x="1633550" y="26200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1633550" y="31927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1633550" y="376540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5"/>
          <p:cNvSpPr/>
          <p:nvPr/>
        </p:nvSpPr>
        <p:spPr>
          <a:xfrm>
            <a:off x="1742450" y="2166068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8" name="Google Shape;448;p45"/>
          <p:cNvSpPr/>
          <p:nvPr/>
        </p:nvSpPr>
        <p:spPr>
          <a:xfrm>
            <a:off x="1742450" y="2765963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Google Shape;449;p45"/>
          <p:cNvSpPr/>
          <p:nvPr/>
        </p:nvSpPr>
        <p:spPr>
          <a:xfrm>
            <a:off x="1742450" y="3338663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50" name="Google Shape;4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12891" flipH="1">
            <a:off x="-883591" y="4333387"/>
            <a:ext cx="3475025" cy="38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32005" t="19826" r="39798" b="9790"/>
          <a:stretch/>
        </p:blipFill>
        <p:spPr>
          <a:xfrm rot="-5400000">
            <a:off x="6407658" y="1170099"/>
            <a:ext cx="2519448" cy="2602072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5">
            <a:hlinkClick r:id="rId4" action="ppaction://hlinksldjump"/>
          </p:cNvPr>
          <p:cNvSpPr/>
          <p:nvPr/>
        </p:nvSpPr>
        <p:spPr>
          <a:xfrm>
            <a:off x="549779" y="1450053"/>
            <a:ext cx="1151140" cy="768611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942569-C2B5-4CCB-9ED5-42AE2E209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2450" y="1603111"/>
            <a:ext cx="280440" cy="21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D0CC7-E689-4A8B-A113-5CCD8C6A2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115" y="3879624"/>
            <a:ext cx="280440" cy="213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4092A-6F43-435D-9904-7CA1FAA35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4" y="1474600"/>
            <a:ext cx="1219679" cy="548688"/>
          </a:xfrm>
          <a:prstGeom prst="rect">
            <a:avLst/>
          </a:prstGeom>
        </p:spPr>
      </p:pic>
      <p:sp>
        <p:nvSpPr>
          <p:cNvPr id="45" name="Google Shape;332;p41">
            <a:hlinkClick r:id="rId8" action="ppaction://hlinksldjump"/>
            <a:extLst>
              <a:ext uri="{FF2B5EF4-FFF2-40B4-BE49-F238E27FC236}">
                <a16:creationId xmlns:a16="http://schemas.microsoft.com/office/drawing/2014/main" id="{3B30FFDC-9D26-419F-85B1-522580C3B3C3}"/>
              </a:ext>
            </a:extLst>
          </p:cNvPr>
          <p:cNvSpPr txBox="1">
            <a:spLocks/>
          </p:cNvSpPr>
          <p:nvPr/>
        </p:nvSpPr>
        <p:spPr>
          <a:xfrm>
            <a:off x="7028681" y="1620798"/>
            <a:ext cx="1782805" cy="101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ID" dirty="0" err="1"/>
              <a:t>Ke</a:t>
            </a:r>
            <a:endParaRPr lang="en-ID" dirty="0"/>
          </a:p>
          <a:p>
            <a:r>
              <a:rPr lang="en-ID" dirty="0" err="1"/>
              <a:t>Pribadi</a:t>
            </a:r>
            <a:endParaRPr lang="en-ID" dirty="0"/>
          </a:p>
          <a:p>
            <a:r>
              <a:rPr lang="en-ID" dirty="0"/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18206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0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Board</a:t>
            </a:r>
            <a:endParaRPr/>
          </a:p>
        </p:txBody>
      </p:sp>
      <p:pic>
        <p:nvPicPr>
          <p:cNvPr id="996" name="Google Shape;9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00" y="415242"/>
            <a:ext cx="477207" cy="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0"/>
          <p:cNvPicPr preferRelativeResize="0"/>
          <p:nvPr/>
        </p:nvPicPr>
        <p:blipFill rotWithShape="1">
          <a:blip r:embed="rId4">
            <a:alphaModFix/>
          </a:blip>
          <a:srcRect l="28171" r="31981"/>
          <a:stretch/>
        </p:blipFill>
        <p:spPr>
          <a:xfrm>
            <a:off x="6027063" y="1608427"/>
            <a:ext cx="1901426" cy="3184126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8" name="Google Shape;998;p60"/>
          <p:cNvPicPr preferRelativeResize="0"/>
          <p:nvPr/>
        </p:nvPicPr>
        <p:blipFill rotWithShape="1">
          <a:blip r:embed="rId5">
            <a:alphaModFix/>
          </a:blip>
          <a:srcRect l="30415" t="7934" b="21032"/>
          <a:stretch/>
        </p:blipFill>
        <p:spPr>
          <a:xfrm>
            <a:off x="613764" y="1614100"/>
            <a:ext cx="2024832" cy="143455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0" name="Google Shape;1000;p60"/>
          <p:cNvPicPr preferRelativeResize="0"/>
          <p:nvPr/>
        </p:nvPicPr>
        <p:blipFill rotWithShape="1">
          <a:blip r:embed="rId6">
            <a:alphaModFix/>
          </a:blip>
          <a:srcRect l="26543" r="38069"/>
          <a:stretch/>
        </p:blipFill>
        <p:spPr>
          <a:xfrm>
            <a:off x="2984974" y="1614100"/>
            <a:ext cx="1690727" cy="318412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1" name="Google Shape;1001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8273" y="1214399"/>
            <a:ext cx="533630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6030" y="350223"/>
            <a:ext cx="533630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3623" y="1220924"/>
            <a:ext cx="533630" cy="5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0961" y="1173752"/>
            <a:ext cx="533630" cy="5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60">
            <a:hlinkClick r:id="rId8" action="ppaction://hlinksldjump"/>
          </p:cNvPr>
          <p:cNvSpPr/>
          <p:nvPr/>
        </p:nvSpPr>
        <p:spPr>
          <a:xfrm>
            <a:off x="4823096" y="402423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7" name="Google Shape;1007;p60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32005" t="19826" r="39798" b="9790"/>
          <a:stretch/>
        </p:blipFill>
        <p:spPr>
          <a:xfrm rot="-5400000">
            <a:off x="7207687" y="-373287"/>
            <a:ext cx="1138848" cy="213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60">
            <a:hlinkClick r:id="rId9" action="ppaction://hlinksldjump"/>
          </p:cNvPr>
          <p:cNvSpPr/>
          <p:nvPr/>
        </p:nvSpPr>
        <p:spPr>
          <a:xfrm>
            <a:off x="2055549" y="286769"/>
            <a:ext cx="1151140" cy="768611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0" name="Google Shape;1020;p60">
            <a:hlinkClick r:id="" action="ppaction://noaction"/>
          </p:cNvPr>
          <p:cNvSpPr/>
          <p:nvPr/>
        </p:nvSpPr>
        <p:spPr>
          <a:xfrm>
            <a:off x="760980" y="3299339"/>
            <a:ext cx="1730400" cy="490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CD79B003-3623-4C6E-9DC7-2C24FDDC9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764" y="1616307"/>
            <a:ext cx="2024832" cy="1430955"/>
          </a:xfrm>
          <a:prstGeom prst="rect">
            <a:avLst/>
          </a:prstGeom>
        </p:spPr>
      </p:pic>
      <p:pic>
        <p:nvPicPr>
          <p:cNvPr id="5" name="Picture 4" descr="A person standing next to a book shelf&#10;&#10;Description automatically generated">
            <a:extLst>
              <a:ext uri="{FF2B5EF4-FFF2-40B4-BE49-F238E27FC236}">
                <a16:creationId xmlns:a16="http://schemas.microsoft.com/office/drawing/2014/main" id="{E38B8FF3-F534-409B-9D6C-CCD962C596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8926" y="1665600"/>
            <a:ext cx="1662403" cy="3126953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8A5F0B-1F2E-47AF-982F-116892FBDD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6602" y="1617773"/>
            <a:ext cx="1901887" cy="29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228</Words>
  <Application>Microsoft Office PowerPoint</Application>
  <PresentationFormat>Peragaan Layar (16:9)</PresentationFormat>
  <Paragraphs>68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13" baseType="lpstr">
      <vt:lpstr>Interactive Bulletin Board by Slidesgo</vt:lpstr>
      <vt:lpstr>   </vt:lpstr>
      <vt:lpstr>Contents of This sharing</vt:lpstr>
      <vt:lpstr>………</vt:lpstr>
      <vt:lpstr>Potensi .. Potensi .. Potensi …</vt:lpstr>
      <vt:lpstr>Potensi Anak </vt:lpstr>
      <vt:lpstr>Teori Inteligensi Majemuk</vt:lpstr>
      <vt:lpstr>    Point of View dalam Sharing Mengoptimalkan Potensi Anak, di Masa Pandemi menuju New Normal .</vt:lpstr>
      <vt:lpstr>    Point of View dalam Sharing Mengoptimalkan Potensi Anak., di Masa Pandemi Menuju New Normal </vt:lpstr>
      <vt:lpstr>Photo Board</vt:lpstr>
      <vt:lpstr>Photo Board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Bulletin Board</dc:title>
  <dc:creator>Rini Sugiarti</dc:creator>
  <cp:lastModifiedBy>Pengguna Tidak dikenal</cp:lastModifiedBy>
  <cp:revision>58</cp:revision>
  <dcterms:modified xsi:type="dcterms:W3CDTF">2020-06-27T05:31:13Z</dcterms:modified>
</cp:coreProperties>
</file>